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633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489716"/>
            <a:ext cx="4869061" cy="3250168"/>
          </a:xfrm>
          <a:prstGeom prst="rect">
            <a:avLst/>
          </a:prstGeom>
        </p:spPr>
      </p:pic>
      <p:sp>
        <p:nvSpPr>
          <p:cNvPr id="6" name="Text 1"/>
          <p:cNvSpPr/>
          <p:nvPr/>
        </p:nvSpPr>
        <p:spPr>
          <a:xfrm>
            <a:off x="864037" y="927021"/>
            <a:ext cx="7415927" cy="2129314"/>
          </a:xfrm>
          <a:prstGeom prst="rect">
            <a:avLst/>
          </a:prstGeom>
          <a:noFill/>
          <a:ln/>
        </p:spPr>
        <p:txBody>
          <a:bodyPr wrap="square" rtlCol="0" anchor="t"/>
          <a:lstStyle/>
          <a:p>
            <a:pPr marL="0" indent="0">
              <a:lnSpc>
                <a:spcPts val="8384"/>
              </a:lnSpc>
              <a:buNone/>
            </a:pPr>
            <a:r>
              <a:rPr lang="en-US" sz="6707" dirty="0">
                <a:solidFill>
                  <a:srgbClr val="AE8625"/>
                </a:solidFill>
                <a:latin typeface="Prata" pitchFamily="34" charset="0"/>
                <a:ea typeface="Prata" pitchFamily="34" charset="-122"/>
                <a:cs typeface="Prata" pitchFamily="34" charset="-120"/>
              </a:rPr>
              <a:t>Sudoku Solver Visualizer</a:t>
            </a:r>
            <a:endParaRPr lang="en-US" sz="6707" dirty="0"/>
          </a:p>
        </p:txBody>
      </p:sp>
      <p:sp>
        <p:nvSpPr>
          <p:cNvPr id="7" name="Text 2"/>
          <p:cNvSpPr/>
          <p:nvPr/>
        </p:nvSpPr>
        <p:spPr>
          <a:xfrm>
            <a:off x="864037" y="3426619"/>
            <a:ext cx="7415927"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Welcome to the Sudoku Solver Visualizer! This interactive tool will demonstrate how a backtracking algorithm solves Sudoku puzzles.</a:t>
            </a:r>
            <a:endParaRPr lang="en-US" sz="1944" dirty="0"/>
          </a:p>
        </p:txBody>
      </p:sp>
      <p:sp>
        <p:nvSpPr>
          <p:cNvPr id="8" name="Text 3"/>
          <p:cNvSpPr/>
          <p:nvPr/>
        </p:nvSpPr>
        <p:spPr>
          <a:xfrm>
            <a:off x="864037" y="4889421"/>
            <a:ext cx="7415927" cy="395049"/>
          </a:xfrm>
          <a:prstGeom prst="rect">
            <a:avLst/>
          </a:prstGeom>
          <a:noFill/>
          <a:ln/>
        </p:spPr>
        <p:txBody>
          <a:bodyPr wrap="none" rtlCol="0" anchor="t"/>
          <a:lstStyle/>
          <a:p>
            <a:pPr marL="0" indent="0">
              <a:lnSpc>
                <a:spcPts val="3110"/>
              </a:lnSpc>
              <a:buNone/>
            </a:pPr>
            <a:endParaRPr lang="en-US" sz="1944" dirty="0"/>
          </a:p>
        </p:txBody>
      </p:sp>
      <p:sp>
        <p:nvSpPr>
          <p:cNvPr id="9" name="Text 4"/>
          <p:cNvSpPr/>
          <p:nvPr/>
        </p:nvSpPr>
        <p:spPr>
          <a:xfrm>
            <a:off x="864037" y="5562124"/>
            <a:ext cx="7415927" cy="395049"/>
          </a:xfrm>
          <a:prstGeom prst="rect">
            <a:avLst/>
          </a:prstGeom>
          <a:noFill/>
          <a:ln/>
        </p:spPr>
        <p:txBody>
          <a:bodyPr wrap="none" rtlCol="0" anchor="t"/>
          <a:lstStyle/>
          <a:p>
            <a:pPr marL="0" indent="0">
              <a:lnSpc>
                <a:spcPts val="3110"/>
              </a:lnSpc>
              <a:buNone/>
            </a:pPr>
            <a:endParaRPr lang="en-US" sz="1944" dirty="0"/>
          </a:p>
        </p:txBody>
      </p:sp>
      <p:sp>
        <p:nvSpPr>
          <p:cNvPr id="10" name="Text 5"/>
          <p:cNvSpPr/>
          <p:nvPr/>
        </p:nvSpPr>
        <p:spPr>
          <a:xfrm>
            <a:off x="864037" y="6234827"/>
            <a:ext cx="7415927" cy="395049"/>
          </a:xfrm>
          <a:prstGeom prst="rect">
            <a:avLst/>
          </a:prstGeom>
          <a:noFill/>
          <a:ln/>
        </p:spPr>
        <p:txBody>
          <a:bodyPr wrap="non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Name:- Neeraj Mahato</a:t>
            </a:r>
            <a:endParaRPr lang="en-US" sz="1944" dirty="0"/>
          </a:p>
        </p:txBody>
      </p:sp>
      <p:sp>
        <p:nvSpPr>
          <p:cNvPr id="11" name="Text 6"/>
          <p:cNvSpPr/>
          <p:nvPr/>
        </p:nvSpPr>
        <p:spPr>
          <a:xfrm>
            <a:off x="864037" y="6907530"/>
            <a:ext cx="7415927" cy="395049"/>
          </a:xfrm>
          <a:prstGeom prst="rect">
            <a:avLst/>
          </a:prstGeom>
          <a:noFill/>
          <a:ln/>
        </p:spPr>
        <p:txBody>
          <a:bodyPr wrap="non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Reg No :- 12220989</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1956078"/>
            <a:ext cx="5054322" cy="4317325"/>
          </a:xfrm>
          <a:prstGeom prst="rect">
            <a:avLst/>
          </a:prstGeom>
        </p:spPr>
      </p:pic>
      <p:sp>
        <p:nvSpPr>
          <p:cNvPr id="6" name="Text 1"/>
          <p:cNvSpPr/>
          <p:nvPr/>
        </p:nvSpPr>
        <p:spPr>
          <a:xfrm>
            <a:off x="604837" y="713780"/>
            <a:ext cx="7934325" cy="1080135"/>
          </a:xfrm>
          <a:prstGeom prst="rect">
            <a:avLst/>
          </a:prstGeom>
          <a:noFill/>
          <a:ln/>
        </p:spPr>
        <p:txBody>
          <a:bodyPr wrap="squar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Conclusion and Future Enhancements</a:t>
            </a:r>
            <a:endParaRPr lang="en-US" sz="3402" dirty="0"/>
          </a:p>
        </p:txBody>
      </p:sp>
      <p:sp>
        <p:nvSpPr>
          <p:cNvPr id="7" name="Text 2"/>
          <p:cNvSpPr/>
          <p:nvPr/>
        </p:nvSpPr>
        <p:spPr>
          <a:xfrm>
            <a:off x="604837" y="2053114"/>
            <a:ext cx="7934325" cy="1106329"/>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This visualizer provides a comprehensive and interactive experience of the backtracking algorithm applied to Sudoku puzzles. Future enhancements could include more advanced optimization techniques, different Sudoku puzzle variations, and additional features to enhance user engagement.</a:t>
            </a:r>
            <a:endParaRPr lang="en-US" sz="1361" dirty="0"/>
          </a:p>
        </p:txBody>
      </p:sp>
      <p:sp>
        <p:nvSpPr>
          <p:cNvPr id="8" name="Shape 3"/>
          <p:cNvSpPr/>
          <p:nvPr/>
        </p:nvSpPr>
        <p:spPr>
          <a:xfrm>
            <a:off x="853321" y="3353753"/>
            <a:ext cx="21550" cy="4162068"/>
          </a:xfrm>
          <a:prstGeom prst="rect">
            <a:avLst/>
          </a:prstGeom>
          <a:solidFill>
            <a:srgbClr val="D2AC47"/>
          </a:solidFill>
          <a:ln/>
        </p:spPr>
        <p:txBody>
          <a:bodyPr/>
          <a:lstStyle/>
          <a:p>
            <a:endParaRPr lang="en-IN"/>
          </a:p>
        </p:txBody>
      </p:sp>
      <p:sp>
        <p:nvSpPr>
          <p:cNvPr id="9" name="Shape 4"/>
          <p:cNvSpPr/>
          <p:nvPr/>
        </p:nvSpPr>
        <p:spPr>
          <a:xfrm>
            <a:off x="1058406" y="3731597"/>
            <a:ext cx="604837" cy="21550"/>
          </a:xfrm>
          <a:prstGeom prst="rect">
            <a:avLst/>
          </a:prstGeom>
          <a:solidFill>
            <a:srgbClr val="D2AC47"/>
          </a:solidFill>
          <a:ln/>
        </p:spPr>
        <p:txBody>
          <a:bodyPr/>
          <a:lstStyle/>
          <a:p>
            <a:endParaRPr lang="en-IN"/>
          </a:p>
        </p:txBody>
      </p:sp>
      <p:sp>
        <p:nvSpPr>
          <p:cNvPr id="10" name="Shape 5"/>
          <p:cNvSpPr/>
          <p:nvPr/>
        </p:nvSpPr>
        <p:spPr>
          <a:xfrm>
            <a:off x="669667" y="3548063"/>
            <a:ext cx="388739" cy="388739"/>
          </a:xfrm>
          <a:prstGeom prst="roundRect">
            <a:avLst>
              <a:gd name="adj" fmla="val 13337"/>
            </a:avLst>
          </a:prstGeom>
          <a:solidFill>
            <a:srgbClr val="2D3033"/>
          </a:solidFill>
          <a:ln/>
        </p:spPr>
        <p:txBody>
          <a:bodyPr/>
          <a:lstStyle/>
          <a:p>
            <a:endParaRPr lang="en-IN"/>
          </a:p>
        </p:txBody>
      </p:sp>
      <p:sp>
        <p:nvSpPr>
          <p:cNvPr id="11" name="Text 6"/>
          <p:cNvSpPr/>
          <p:nvPr/>
        </p:nvSpPr>
        <p:spPr>
          <a:xfrm>
            <a:off x="819210" y="3612833"/>
            <a:ext cx="89535"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1</a:t>
            </a:r>
            <a:endParaRPr lang="en-US" sz="2041" dirty="0"/>
          </a:p>
        </p:txBody>
      </p:sp>
      <p:sp>
        <p:nvSpPr>
          <p:cNvPr id="12" name="Text 7"/>
          <p:cNvSpPr/>
          <p:nvPr/>
        </p:nvSpPr>
        <p:spPr>
          <a:xfrm>
            <a:off x="1814513" y="3526512"/>
            <a:ext cx="2456974"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Advanced Optimization</a:t>
            </a:r>
            <a:endParaRPr lang="en-US" sz="1701" dirty="0"/>
          </a:p>
        </p:txBody>
      </p:sp>
      <p:sp>
        <p:nvSpPr>
          <p:cNvPr id="13" name="Text 8"/>
          <p:cNvSpPr/>
          <p:nvPr/>
        </p:nvSpPr>
        <p:spPr>
          <a:xfrm>
            <a:off x="1814513" y="3900011"/>
            <a:ext cx="6724650"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Implementing more sophisticated techniques like constraint propagation and heuristics to further improve performance.</a:t>
            </a:r>
            <a:endParaRPr lang="en-US" sz="1361" dirty="0"/>
          </a:p>
        </p:txBody>
      </p:sp>
      <p:sp>
        <p:nvSpPr>
          <p:cNvPr id="14" name="Shape 9"/>
          <p:cNvSpPr/>
          <p:nvPr/>
        </p:nvSpPr>
        <p:spPr>
          <a:xfrm>
            <a:off x="1058406" y="5176540"/>
            <a:ext cx="604837" cy="21550"/>
          </a:xfrm>
          <a:prstGeom prst="rect">
            <a:avLst/>
          </a:prstGeom>
          <a:solidFill>
            <a:srgbClr val="D2AC47"/>
          </a:solidFill>
          <a:ln/>
        </p:spPr>
        <p:txBody>
          <a:bodyPr/>
          <a:lstStyle/>
          <a:p>
            <a:endParaRPr lang="en-IN"/>
          </a:p>
        </p:txBody>
      </p:sp>
      <p:sp>
        <p:nvSpPr>
          <p:cNvPr id="15" name="Shape 10"/>
          <p:cNvSpPr/>
          <p:nvPr/>
        </p:nvSpPr>
        <p:spPr>
          <a:xfrm>
            <a:off x="669667" y="4993005"/>
            <a:ext cx="388739" cy="388739"/>
          </a:xfrm>
          <a:prstGeom prst="roundRect">
            <a:avLst>
              <a:gd name="adj" fmla="val 13337"/>
            </a:avLst>
          </a:prstGeom>
          <a:solidFill>
            <a:srgbClr val="2D3033"/>
          </a:solidFill>
          <a:ln/>
        </p:spPr>
        <p:txBody>
          <a:bodyPr/>
          <a:lstStyle/>
          <a:p>
            <a:endParaRPr lang="en-IN"/>
          </a:p>
        </p:txBody>
      </p:sp>
      <p:sp>
        <p:nvSpPr>
          <p:cNvPr id="16" name="Text 11"/>
          <p:cNvSpPr/>
          <p:nvPr/>
        </p:nvSpPr>
        <p:spPr>
          <a:xfrm>
            <a:off x="784562" y="5057775"/>
            <a:ext cx="158948"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2</a:t>
            </a:r>
            <a:endParaRPr lang="en-US" sz="2041" dirty="0"/>
          </a:p>
        </p:txBody>
      </p:sp>
      <p:sp>
        <p:nvSpPr>
          <p:cNvPr id="17" name="Text 12"/>
          <p:cNvSpPr/>
          <p:nvPr/>
        </p:nvSpPr>
        <p:spPr>
          <a:xfrm>
            <a:off x="1814513" y="4971455"/>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Puzzle Variations</a:t>
            </a:r>
            <a:endParaRPr lang="en-US" sz="1701" dirty="0"/>
          </a:p>
        </p:txBody>
      </p:sp>
      <p:sp>
        <p:nvSpPr>
          <p:cNvPr id="18" name="Text 13"/>
          <p:cNvSpPr/>
          <p:nvPr/>
        </p:nvSpPr>
        <p:spPr>
          <a:xfrm>
            <a:off x="1814513" y="5344954"/>
            <a:ext cx="6724650"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Expanding the visualizer to support different variations of Sudoku, such as killer Sudoku or Sudoku X.</a:t>
            </a:r>
            <a:endParaRPr lang="en-US" sz="1361" dirty="0"/>
          </a:p>
        </p:txBody>
      </p:sp>
      <p:sp>
        <p:nvSpPr>
          <p:cNvPr id="19" name="Shape 14"/>
          <p:cNvSpPr/>
          <p:nvPr/>
        </p:nvSpPr>
        <p:spPr>
          <a:xfrm>
            <a:off x="1058406" y="6621482"/>
            <a:ext cx="604837" cy="21550"/>
          </a:xfrm>
          <a:prstGeom prst="rect">
            <a:avLst/>
          </a:prstGeom>
          <a:solidFill>
            <a:srgbClr val="D2AC47"/>
          </a:solidFill>
          <a:ln/>
        </p:spPr>
        <p:txBody>
          <a:bodyPr/>
          <a:lstStyle/>
          <a:p>
            <a:endParaRPr lang="en-IN"/>
          </a:p>
        </p:txBody>
      </p:sp>
      <p:sp>
        <p:nvSpPr>
          <p:cNvPr id="20" name="Shape 15"/>
          <p:cNvSpPr/>
          <p:nvPr/>
        </p:nvSpPr>
        <p:spPr>
          <a:xfrm>
            <a:off x="669667" y="6437948"/>
            <a:ext cx="388739" cy="388739"/>
          </a:xfrm>
          <a:prstGeom prst="roundRect">
            <a:avLst>
              <a:gd name="adj" fmla="val 13337"/>
            </a:avLst>
          </a:prstGeom>
          <a:solidFill>
            <a:srgbClr val="2D3033"/>
          </a:solidFill>
          <a:ln/>
        </p:spPr>
        <p:txBody>
          <a:bodyPr/>
          <a:lstStyle/>
          <a:p>
            <a:endParaRPr lang="en-IN"/>
          </a:p>
        </p:txBody>
      </p:sp>
      <p:sp>
        <p:nvSpPr>
          <p:cNvPr id="21" name="Text 16"/>
          <p:cNvSpPr/>
          <p:nvPr/>
        </p:nvSpPr>
        <p:spPr>
          <a:xfrm>
            <a:off x="783610" y="6502718"/>
            <a:ext cx="160734"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3</a:t>
            </a:r>
            <a:endParaRPr lang="en-US" sz="2041" dirty="0"/>
          </a:p>
        </p:txBody>
      </p:sp>
      <p:sp>
        <p:nvSpPr>
          <p:cNvPr id="22" name="Text 17"/>
          <p:cNvSpPr/>
          <p:nvPr/>
        </p:nvSpPr>
        <p:spPr>
          <a:xfrm>
            <a:off x="1814513" y="6416397"/>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Interactive Features</a:t>
            </a:r>
            <a:endParaRPr lang="en-US" sz="1701" dirty="0"/>
          </a:p>
        </p:txBody>
      </p:sp>
      <p:sp>
        <p:nvSpPr>
          <p:cNvPr id="23" name="Text 18"/>
          <p:cNvSpPr/>
          <p:nvPr/>
        </p:nvSpPr>
        <p:spPr>
          <a:xfrm>
            <a:off x="1814513" y="6789896"/>
            <a:ext cx="6724650"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Adding interactive elements to allow users to engage more actively with the solving process, such as letting them make guesses or try their own strategies.</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8320" y="1641277"/>
            <a:ext cx="4937641" cy="4947047"/>
          </a:xfrm>
          <a:prstGeom prst="rect">
            <a:avLst/>
          </a:prstGeom>
        </p:spPr>
      </p:pic>
      <p:sp>
        <p:nvSpPr>
          <p:cNvPr id="6" name="Text 1"/>
          <p:cNvSpPr/>
          <p:nvPr/>
        </p:nvSpPr>
        <p:spPr>
          <a:xfrm>
            <a:off x="768072" y="954048"/>
            <a:ext cx="6160175" cy="685800"/>
          </a:xfrm>
          <a:prstGeom prst="rect">
            <a:avLst/>
          </a:prstGeom>
          <a:noFill/>
          <a:ln/>
        </p:spPr>
        <p:txBody>
          <a:bodyPr wrap="none" rtlCol="0" anchor="t"/>
          <a:lstStyle/>
          <a:p>
            <a:pPr marL="0" indent="0">
              <a:lnSpc>
                <a:spcPts val="5400"/>
              </a:lnSpc>
              <a:buNone/>
            </a:pPr>
            <a:r>
              <a:rPr lang="en-US" sz="4320" dirty="0">
                <a:solidFill>
                  <a:srgbClr val="AE8625"/>
                </a:solidFill>
                <a:latin typeface="Prata" pitchFamily="34" charset="0"/>
                <a:ea typeface="Prata" pitchFamily="34" charset="-122"/>
                <a:cs typeface="Prata" pitchFamily="34" charset="-120"/>
              </a:rPr>
              <a:t>Introduction to Sudoku</a:t>
            </a:r>
            <a:endParaRPr lang="en-US" sz="4320" dirty="0"/>
          </a:p>
        </p:txBody>
      </p:sp>
      <p:sp>
        <p:nvSpPr>
          <p:cNvPr id="7" name="Text 2"/>
          <p:cNvSpPr/>
          <p:nvPr/>
        </p:nvSpPr>
        <p:spPr>
          <a:xfrm>
            <a:off x="768072" y="1968937"/>
            <a:ext cx="7607856" cy="1052989"/>
          </a:xfrm>
          <a:prstGeom prst="rect">
            <a:avLst/>
          </a:prstGeom>
          <a:noFill/>
          <a:ln/>
        </p:spPr>
        <p:txBody>
          <a:bodyPr wrap="squar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Sudoku is a logic-based number-placement puzzle. The objective is to fill a 9x9 grid with digits so that each column, each row, and each of the nine 3x3 subgrids contains all of the digits from 1 to 9.</a:t>
            </a:r>
            <a:endParaRPr lang="en-US" sz="1728" dirty="0"/>
          </a:p>
        </p:txBody>
      </p:sp>
      <p:sp>
        <p:nvSpPr>
          <p:cNvPr id="8" name="Shape 3"/>
          <p:cNvSpPr/>
          <p:nvPr/>
        </p:nvSpPr>
        <p:spPr>
          <a:xfrm>
            <a:off x="768072" y="3515558"/>
            <a:ext cx="493752" cy="493752"/>
          </a:xfrm>
          <a:prstGeom prst="roundRect">
            <a:avLst>
              <a:gd name="adj" fmla="val 13334"/>
            </a:avLst>
          </a:prstGeom>
          <a:solidFill>
            <a:srgbClr val="2D3033"/>
          </a:solidFill>
          <a:ln/>
        </p:spPr>
        <p:txBody>
          <a:bodyPr/>
          <a:lstStyle/>
          <a:p>
            <a:endParaRPr lang="en-IN"/>
          </a:p>
        </p:txBody>
      </p:sp>
      <p:sp>
        <p:nvSpPr>
          <p:cNvPr id="9" name="Text 4"/>
          <p:cNvSpPr/>
          <p:nvPr/>
        </p:nvSpPr>
        <p:spPr>
          <a:xfrm>
            <a:off x="958096" y="3597831"/>
            <a:ext cx="113586" cy="329208"/>
          </a:xfrm>
          <a:prstGeom prst="rect">
            <a:avLst/>
          </a:prstGeom>
          <a:noFill/>
          <a:ln/>
        </p:spPr>
        <p:txBody>
          <a:bodyPr wrap="none" rtlCol="0" anchor="t"/>
          <a:lstStyle/>
          <a:p>
            <a:pPr marL="0" indent="0" algn="ctr">
              <a:lnSpc>
                <a:spcPts val="2592"/>
              </a:lnSpc>
              <a:buNone/>
            </a:pPr>
            <a:r>
              <a:rPr lang="en-US" sz="2592" dirty="0">
                <a:solidFill>
                  <a:srgbClr val="AE8625"/>
                </a:solidFill>
                <a:latin typeface="Prata" pitchFamily="34" charset="0"/>
                <a:ea typeface="Prata" pitchFamily="34" charset="-122"/>
                <a:cs typeface="Prata" pitchFamily="34" charset="-120"/>
              </a:rPr>
              <a:t>1</a:t>
            </a:r>
            <a:endParaRPr lang="en-US" sz="2592" dirty="0"/>
          </a:p>
        </p:txBody>
      </p:sp>
      <p:sp>
        <p:nvSpPr>
          <p:cNvPr id="10" name="Text 5"/>
          <p:cNvSpPr/>
          <p:nvPr/>
        </p:nvSpPr>
        <p:spPr>
          <a:xfrm>
            <a:off x="1481257" y="3515558"/>
            <a:ext cx="2743200" cy="342900"/>
          </a:xfrm>
          <a:prstGeom prst="rect">
            <a:avLst/>
          </a:prstGeom>
          <a:noFill/>
          <a:ln/>
        </p:spPr>
        <p:txBody>
          <a:bodyPr wrap="none" rtlCol="0" anchor="t"/>
          <a:lstStyle/>
          <a:p>
            <a:pPr marL="0" indent="0">
              <a:lnSpc>
                <a:spcPts val="2700"/>
              </a:lnSpc>
              <a:buNone/>
            </a:pPr>
            <a:r>
              <a:rPr lang="en-US" sz="2160" dirty="0">
                <a:solidFill>
                  <a:srgbClr val="AE8625"/>
                </a:solidFill>
                <a:latin typeface="Prata" pitchFamily="34" charset="0"/>
                <a:ea typeface="Prata" pitchFamily="34" charset="-122"/>
                <a:cs typeface="Prata" pitchFamily="34" charset="-120"/>
              </a:rPr>
              <a:t>Objective</a:t>
            </a:r>
            <a:endParaRPr lang="en-US" sz="2160" dirty="0"/>
          </a:p>
        </p:txBody>
      </p:sp>
      <p:sp>
        <p:nvSpPr>
          <p:cNvPr id="11" name="Text 6"/>
          <p:cNvSpPr/>
          <p:nvPr/>
        </p:nvSpPr>
        <p:spPr>
          <a:xfrm>
            <a:off x="1481257" y="3990023"/>
            <a:ext cx="6894671" cy="701993"/>
          </a:xfrm>
          <a:prstGeom prst="rect">
            <a:avLst/>
          </a:prstGeom>
          <a:noFill/>
          <a:ln/>
        </p:spPr>
        <p:txBody>
          <a:bodyPr wrap="squar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Fill the grid with digits 1-9, ensuring each row, column, and 3x3 square has all digits.</a:t>
            </a:r>
            <a:endParaRPr lang="en-US" sz="1728" dirty="0"/>
          </a:p>
        </p:txBody>
      </p:sp>
      <p:sp>
        <p:nvSpPr>
          <p:cNvPr id="12" name="Shape 7"/>
          <p:cNvSpPr/>
          <p:nvPr/>
        </p:nvSpPr>
        <p:spPr>
          <a:xfrm>
            <a:off x="768072" y="5158264"/>
            <a:ext cx="493752" cy="493752"/>
          </a:xfrm>
          <a:prstGeom prst="roundRect">
            <a:avLst>
              <a:gd name="adj" fmla="val 13334"/>
            </a:avLst>
          </a:prstGeom>
          <a:solidFill>
            <a:srgbClr val="2D3033"/>
          </a:solidFill>
          <a:ln/>
        </p:spPr>
        <p:txBody>
          <a:bodyPr/>
          <a:lstStyle/>
          <a:p>
            <a:endParaRPr lang="en-IN"/>
          </a:p>
        </p:txBody>
      </p:sp>
      <p:sp>
        <p:nvSpPr>
          <p:cNvPr id="13" name="Text 8"/>
          <p:cNvSpPr/>
          <p:nvPr/>
        </p:nvSpPr>
        <p:spPr>
          <a:xfrm>
            <a:off x="914043" y="5240536"/>
            <a:ext cx="201811" cy="329208"/>
          </a:xfrm>
          <a:prstGeom prst="rect">
            <a:avLst/>
          </a:prstGeom>
          <a:noFill/>
          <a:ln/>
        </p:spPr>
        <p:txBody>
          <a:bodyPr wrap="none" rtlCol="0" anchor="t"/>
          <a:lstStyle/>
          <a:p>
            <a:pPr marL="0" indent="0" algn="ctr">
              <a:lnSpc>
                <a:spcPts val="2592"/>
              </a:lnSpc>
              <a:buNone/>
            </a:pPr>
            <a:r>
              <a:rPr lang="en-US" sz="2592" dirty="0">
                <a:solidFill>
                  <a:srgbClr val="AE8625"/>
                </a:solidFill>
                <a:latin typeface="Prata" pitchFamily="34" charset="0"/>
                <a:ea typeface="Prata" pitchFamily="34" charset="-122"/>
                <a:cs typeface="Prata" pitchFamily="34" charset="-120"/>
              </a:rPr>
              <a:t>2</a:t>
            </a:r>
            <a:endParaRPr lang="en-US" sz="2592" dirty="0"/>
          </a:p>
        </p:txBody>
      </p:sp>
      <p:sp>
        <p:nvSpPr>
          <p:cNvPr id="14" name="Text 9"/>
          <p:cNvSpPr/>
          <p:nvPr/>
        </p:nvSpPr>
        <p:spPr>
          <a:xfrm>
            <a:off x="1481257" y="5158264"/>
            <a:ext cx="2743200" cy="342900"/>
          </a:xfrm>
          <a:prstGeom prst="rect">
            <a:avLst/>
          </a:prstGeom>
          <a:noFill/>
          <a:ln/>
        </p:spPr>
        <p:txBody>
          <a:bodyPr wrap="none" rtlCol="0" anchor="t"/>
          <a:lstStyle/>
          <a:p>
            <a:pPr marL="0" indent="0">
              <a:lnSpc>
                <a:spcPts val="2700"/>
              </a:lnSpc>
              <a:buNone/>
            </a:pPr>
            <a:r>
              <a:rPr lang="en-US" sz="2160" dirty="0">
                <a:solidFill>
                  <a:srgbClr val="AE8625"/>
                </a:solidFill>
                <a:latin typeface="Prata" pitchFamily="34" charset="0"/>
                <a:ea typeface="Prata" pitchFamily="34" charset="-122"/>
                <a:cs typeface="Prata" pitchFamily="34" charset="-120"/>
              </a:rPr>
              <a:t>Constraints</a:t>
            </a:r>
            <a:endParaRPr lang="en-US" sz="2160" dirty="0"/>
          </a:p>
        </p:txBody>
      </p:sp>
      <p:sp>
        <p:nvSpPr>
          <p:cNvPr id="15" name="Text 10"/>
          <p:cNvSpPr/>
          <p:nvPr/>
        </p:nvSpPr>
        <p:spPr>
          <a:xfrm>
            <a:off x="1481257" y="5632728"/>
            <a:ext cx="6894671" cy="350996"/>
          </a:xfrm>
          <a:prstGeom prst="rect">
            <a:avLst/>
          </a:prstGeom>
          <a:noFill/>
          <a:ln/>
        </p:spPr>
        <p:txBody>
          <a:bodyPr wrap="non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Each digit appears only once in each row, column, and 3x3 square.</a:t>
            </a:r>
            <a:endParaRPr lang="en-US" sz="1728" dirty="0"/>
          </a:p>
        </p:txBody>
      </p:sp>
      <p:sp>
        <p:nvSpPr>
          <p:cNvPr id="16" name="Shape 11"/>
          <p:cNvSpPr/>
          <p:nvPr/>
        </p:nvSpPr>
        <p:spPr>
          <a:xfrm>
            <a:off x="768072" y="6449973"/>
            <a:ext cx="493752" cy="493752"/>
          </a:xfrm>
          <a:prstGeom prst="roundRect">
            <a:avLst>
              <a:gd name="adj" fmla="val 13334"/>
            </a:avLst>
          </a:prstGeom>
          <a:solidFill>
            <a:srgbClr val="2D3033"/>
          </a:solidFill>
          <a:ln/>
        </p:spPr>
        <p:txBody>
          <a:bodyPr/>
          <a:lstStyle/>
          <a:p>
            <a:endParaRPr lang="en-IN"/>
          </a:p>
        </p:txBody>
      </p:sp>
      <p:sp>
        <p:nvSpPr>
          <p:cNvPr id="17" name="Text 12"/>
          <p:cNvSpPr/>
          <p:nvPr/>
        </p:nvSpPr>
        <p:spPr>
          <a:xfrm>
            <a:off x="912852" y="6532245"/>
            <a:ext cx="204073" cy="329208"/>
          </a:xfrm>
          <a:prstGeom prst="rect">
            <a:avLst/>
          </a:prstGeom>
          <a:noFill/>
          <a:ln/>
        </p:spPr>
        <p:txBody>
          <a:bodyPr wrap="none" rtlCol="0" anchor="t"/>
          <a:lstStyle/>
          <a:p>
            <a:pPr marL="0" indent="0" algn="ctr">
              <a:lnSpc>
                <a:spcPts val="2592"/>
              </a:lnSpc>
              <a:buNone/>
            </a:pPr>
            <a:r>
              <a:rPr lang="en-US" sz="2592" dirty="0">
                <a:solidFill>
                  <a:srgbClr val="AE8625"/>
                </a:solidFill>
                <a:latin typeface="Prata" pitchFamily="34" charset="0"/>
                <a:ea typeface="Prata" pitchFamily="34" charset="-122"/>
                <a:cs typeface="Prata" pitchFamily="34" charset="-120"/>
              </a:rPr>
              <a:t>3</a:t>
            </a:r>
            <a:endParaRPr lang="en-US" sz="2592" dirty="0"/>
          </a:p>
        </p:txBody>
      </p:sp>
      <p:sp>
        <p:nvSpPr>
          <p:cNvPr id="18" name="Text 13"/>
          <p:cNvSpPr/>
          <p:nvPr/>
        </p:nvSpPr>
        <p:spPr>
          <a:xfrm>
            <a:off x="1481257" y="6449973"/>
            <a:ext cx="2743200" cy="342900"/>
          </a:xfrm>
          <a:prstGeom prst="rect">
            <a:avLst/>
          </a:prstGeom>
          <a:noFill/>
          <a:ln/>
        </p:spPr>
        <p:txBody>
          <a:bodyPr wrap="none" rtlCol="0" anchor="t"/>
          <a:lstStyle/>
          <a:p>
            <a:pPr marL="0" indent="0">
              <a:lnSpc>
                <a:spcPts val="2700"/>
              </a:lnSpc>
              <a:buNone/>
            </a:pPr>
            <a:r>
              <a:rPr lang="en-US" sz="2160" dirty="0">
                <a:solidFill>
                  <a:srgbClr val="AE8625"/>
                </a:solidFill>
                <a:latin typeface="Prata" pitchFamily="34" charset="0"/>
                <a:ea typeface="Prata" pitchFamily="34" charset="-122"/>
                <a:cs typeface="Prata" pitchFamily="34" charset="-120"/>
              </a:rPr>
              <a:t>Difficulty Levels</a:t>
            </a:r>
            <a:endParaRPr lang="en-US" sz="2160" dirty="0"/>
          </a:p>
        </p:txBody>
      </p:sp>
      <p:sp>
        <p:nvSpPr>
          <p:cNvPr id="19" name="Text 14"/>
          <p:cNvSpPr/>
          <p:nvPr/>
        </p:nvSpPr>
        <p:spPr>
          <a:xfrm>
            <a:off x="1481257" y="6924437"/>
            <a:ext cx="6894671" cy="350996"/>
          </a:xfrm>
          <a:prstGeom prst="rect">
            <a:avLst/>
          </a:prstGeom>
          <a:noFill/>
          <a:ln/>
        </p:spPr>
        <p:txBody>
          <a:bodyPr wrap="non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Varying levels of difficulty exist, from easy to expert.</a:t>
            </a:r>
            <a:endParaRPr lang="en-US" sz="172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sp>
        <p:nvSpPr>
          <p:cNvPr id="4" name="Text 1"/>
          <p:cNvSpPr/>
          <p:nvPr/>
        </p:nvSpPr>
        <p:spPr>
          <a:xfrm>
            <a:off x="864037" y="1409819"/>
            <a:ext cx="8231267"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Sudoku Solving Techniques</a:t>
            </a:r>
            <a:endParaRPr lang="en-US" sz="4860" dirty="0"/>
          </a:p>
        </p:txBody>
      </p:sp>
      <p:sp>
        <p:nvSpPr>
          <p:cNvPr id="5" name="Text 2"/>
          <p:cNvSpPr/>
          <p:nvPr/>
        </p:nvSpPr>
        <p:spPr>
          <a:xfrm>
            <a:off x="864037" y="2675096"/>
            <a:ext cx="12902327" cy="395049"/>
          </a:xfrm>
          <a:prstGeom prst="rect">
            <a:avLst/>
          </a:prstGeom>
          <a:noFill/>
          <a:ln/>
        </p:spPr>
        <p:txBody>
          <a:bodyPr wrap="non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Several techniques can be used to solve Sudoku puzzles, including elimination, hidden singles, and naked pairs.</a:t>
            </a:r>
            <a:endParaRPr lang="en-US" sz="1944" dirty="0"/>
          </a:p>
        </p:txBody>
      </p:sp>
      <p:sp>
        <p:nvSpPr>
          <p:cNvPr id="6" name="Text 3"/>
          <p:cNvSpPr/>
          <p:nvPr/>
        </p:nvSpPr>
        <p:spPr>
          <a:xfrm>
            <a:off x="864037" y="3594616"/>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Elimination</a:t>
            </a:r>
            <a:endParaRPr lang="en-US" sz="2430" dirty="0"/>
          </a:p>
        </p:txBody>
      </p:sp>
      <p:sp>
        <p:nvSpPr>
          <p:cNvPr id="7" name="Text 4"/>
          <p:cNvSpPr/>
          <p:nvPr/>
        </p:nvSpPr>
        <p:spPr>
          <a:xfrm>
            <a:off x="864037" y="4227195"/>
            <a:ext cx="3898821" cy="158019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If a digit already exists in a row, column, or 3x3 square, it cannot be placed in that same row, column, or square.</a:t>
            </a:r>
            <a:endParaRPr lang="en-US" sz="1944" dirty="0"/>
          </a:p>
        </p:txBody>
      </p:sp>
      <p:sp>
        <p:nvSpPr>
          <p:cNvPr id="8" name="Text 5"/>
          <p:cNvSpPr/>
          <p:nvPr/>
        </p:nvSpPr>
        <p:spPr>
          <a:xfrm>
            <a:off x="5372695" y="3594616"/>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Hidden Singles</a:t>
            </a:r>
            <a:endParaRPr lang="en-US" sz="2430" dirty="0"/>
          </a:p>
        </p:txBody>
      </p:sp>
      <p:sp>
        <p:nvSpPr>
          <p:cNvPr id="9" name="Text 6"/>
          <p:cNvSpPr/>
          <p:nvPr/>
        </p:nvSpPr>
        <p:spPr>
          <a:xfrm>
            <a:off x="5372695" y="4227195"/>
            <a:ext cx="3898821"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If a specific digit is the only possible candidate in a specific cell, it must be placed in that cell.</a:t>
            </a:r>
            <a:endParaRPr lang="en-US" sz="1944" dirty="0"/>
          </a:p>
        </p:txBody>
      </p:sp>
      <p:sp>
        <p:nvSpPr>
          <p:cNvPr id="10" name="Text 7"/>
          <p:cNvSpPr/>
          <p:nvPr/>
        </p:nvSpPr>
        <p:spPr>
          <a:xfrm>
            <a:off x="9881354" y="3594616"/>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Naked Pairs</a:t>
            </a:r>
            <a:endParaRPr lang="en-US" sz="2430" dirty="0"/>
          </a:p>
        </p:txBody>
      </p:sp>
      <p:sp>
        <p:nvSpPr>
          <p:cNvPr id="11" name="Text 8"/>
          <p:cNvSpPr/>
          <p:nvPr/>
        </p:nvSpPr>
        <p:spPr>
          <a:xfrm>
            <a:off x="9881354" y="4227195"/>
            <a:ext cx="3898821" cy="2370296"/>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When two cells in a row, column, or 3x3 square have only two possible candidates, those candidates can be eliminated from other cells in that row, column, or square.</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8838" y="343257"/>
            <a:ext cx="5028724" cy="7543086"/>
          </a:xfrm>
          <a:prstGeom prst="rect">
            <a:avLst/>
          </a:prstGeom>
        </p:spPr>
      </p:pic>
      <p:sp>
        <p:nvSpPr>
          <p:cNvPr id="6" name="Text 1"/>
          <p:cNvSpPr/>
          <p:nvPr/>
        </p:nvSpPr>
        <p:spPr>
          <a:xfrm>
            <a:off x="6127313" y="1090493"/>
            <a:ext cx="5208389" cy="572214"/>
          </a:xfrm>
          <a:prstGeom prst="rect">
            <a:avLst/>
          </a:prstGeom>
          <a:noFill/>
          <a:ln/>
        </p:spPr>
        <p:txBody>
          <a:bodyPr wrap="none" rtlCol="0" anchor="t"/>
          <a:lstStyle/>
          <a:p>
            <a:pPr marL="0" indent="0">
              <a:lnSpc>
                <a:spcPts val="4506"/>
              </a:lnSpc>
              <a:buNone/>
            </a:pPr>
            <a:r>
              <a:rPr lang="en-US" sz="3605" dirty="0">
                <a:solidFill>
                  <a:srgbClr val="AE8625"/>
                </a:solidFill>
                <a:latin typeface="Prata" pitchFamily="34" charset="0"/>
                <a:ea typeface="Prata" pitchFamily="34" charset="-122"/>
                <a:cs typeface="Prata" pitchFamily="34" charset="-120"/>
              </a:rPr>
              <a:t>Backtracking Algorithm</a:t>
            </a:r>
            <a:endParaRPr lang="en-US" sz="3605" dirty="0"/>
          </a:p>
        </p:txBody>
      </p:sp>
      <p:sp>
        <p:nvSpPr>
          <p:cNvPr id="7" name="Text 2"/>
          <p:cNvSpPr/>
          <p:nvPr/>
        </p:nvSpPr>
        <p:spPr>
          <a:xfrm>
            <a:off x="6127313" y="1937385"/>
            <a:ext cx="7862173" cy="878681"/>
          </a:xfrm>
          <a:prstGeom prst="rect">
            <a:avLst/>
          </a:prstGeom>
          <a:noFill/>
          <a:ln/>
        </p:spPr>
        <p:txBody>
          <a:bodyPr wrap="square" rtlCol="0" anchor="t"/>
          <a:lstStyle/>
          <a:p>
            <a:pPr marL="0" indent="0">
              <a:lnSpc>
                <a:spcPts val="2307"/>
              </a:lnSpc>
              <a:buNone/>
            </a:pPr>
            <a:r>
              <a:rPr lang="en-US" sz="1442" dirty="0">
                <a:solidFill>
                  <a:srgbClr val="CFCBBF"/>
                </a:solidFill>
                <a:latin typeface="Raleway" pitchFamily="34" charset="0"/>
                <a:ea typeface="Raleway" pitchFamily="34" charset="-122"/>
                <a:cs typeface="Raleway" pitchFamily="34" charset="-120"/>
              </a:rPr>
              <a:t>The backtracking algorithm is a systematic way of trying different possibilities until a solution is found. It involves exploring branches of possibilities and backtracking when a wrong choice is made.</a:t>
            </a:r>
            <a:endParaRPr lang="en-US" sz="1442" dirty="0"/>
          </a:p>
        </p:txBody>
      </p:sp>
      <p:sp>
        <p:nvSpPr>
          <p:cNvPr id="8" name="Shape 3"/>
          <p:cNvSpPr/>
          <p:nvPr/>
        </p:nvSpPr>
        <p:spPr>
          <a:xfrm>
            <a:off x="6390561" y="3022044"/>
            <a:ext cx="22860" cy="4117062"/>
          </a:xfrm>
          <a:prstGeom prst="rect">
            <a:avLst/>
          </a:prstGeom>
          <a:solidFill>
            <a:srgbClr val="D2AC47"/>
          </a:solidFill>
          <a:ln/>
        </p:spPr>
        <p:txBody>
          <a:bodyPr/>
          <a:lstStyle/>
          <a:p>
            <a:endParaRPr lang="en-IN"/>
          </a:p>
        </p:txBody>
      </p:sp>
      <p:sp>
        <p:nvSpPr>
          <p:cNvPr id="9" name="Shape 4"/>
          <p:cNvSpPr/>
          <p:nvPr/>
        </p:nvSpPr>
        <p:spPr>
          <a:xfrm>
            <a:off x="6607969" y="3422571"/>
            <a:ext cx="640913" cy="22860"/>
          </a:xfrm>
          <a:prstGeom prst="rect">
            <a:avLst/>
          </a:prstGeom>
          <a:solidFill>
            <a:srgbClr val="D2AC47"/>
          </a:solidFill>
          <a:ln/>
        </p:spPr>
        <p:txBody>
          <a:bodyPr/>
          <a:lstStyle/>
          <a:p>
            <a:endParaRPr lang="en-IN"/>
          </a:p>
        </p:txBody>
      </p:sp>
      <p:sp>
        <p:nvSpPr>
          <p:cNvPr id="10" name="Shape 5"/>
          <p:cNvSpPr/>
          <p:nvPr/>
        </p:nvSpPr>
        <p:spPr>
          <a:xfrm>
            <a:off x="6196012" y="3228023"/>
            <a:ext cx="411956" cy="411956"/>
          </a:xfrm>
          <a:prstGeom prst="roundRect">
            <a:avLst>
              <a:gd name="adj" fmla="val 13336"/>
            </a:avLst>
          </a:prstGeom>
          <a:solidFill>
            <a:srgbClr val="2D3033"/>
          </a:solidFill>
          <a:ln/>
        </p:spPr>
        <p:txBody>
          <a:bodyPr/>
          <a:lstStyle/>
          <a:p>
            <a:endParaRPr lang="en-IN"/>
          </a:p>
        </p:txBody>
      </p:sp>
      <p:sp>
        <p:nvSpPr>
          <p:cNvPr id="11" name="Text 6"/>
          <p:cNvSpPr/>
          <p:nvPr/>
        </p:nvSpPr>
        <p:spPr>
          <a:xfrm>
            <a:off x="6354604" y="3296603"/>
            <a:ext cx="94774" cy="274677"/>
          </a:xfrm>
          <a:prstGeom prst="rect">
            <a:avLst/>
          </a:prstGeom>
          <a:noFill/>
          <a:ln/>
        </p:spPr>
        <p:txBody>
          <a:bodyPr wrap="none" rtlCol="0" anchor="t"/>
          <a:lstStyle/>
          <a:p>
            <a:pPr marL="0" indent="0" algn="ctr">
              <a:lnSpc>
                <a:spcPts val="2163"/>
              </a:lnSpc>
              <a:buNone/>
            </a:pPr>
            <a:r>
              <a:rPr lang="en-US" sz="2163" dirty="0">
                <a:solidFill>
                  <a:srgbClr val="AE8625"/>
                </a:solidFill>
                <a:latin typeface="Prata" pitchFamily="34" charset="0"/>
                <a:ea typeface="Prata" pitchFamily="34" charset="-122"/>
                <a:cs typeface="Prata" pitchFamily="34" charset="-120"/>
              </a:rPr>
              <a:t>1</a:t>
            </a:r>
            <a:endParaRPr lang="en-US" sz="2163" dirty="0"/>
          </a:p>
        </p:txBody>
      </p:sp>
      <p:sp>
        <p:nvSpPr>
          <p:cNvPr id="12" name="Text 7"/>
          <p:cNvSpPr/>
          <p:nvPr/>
        </p:nvSpPr>
        <p:spPr>
          <a:xfrm>
            <a:off x="7409140" y="3205163"/>
            <a:ext cx="2289096" cy="286107"/>
          </a:xfrm>
          <a:prstGeom prst="rect">
            <a:avLst/>
          </a:prstGeom>
          <a:noFill/>
          <a:ln/>
        </p:spPr>
        <p:txBody>
          <a:bodyPr wrap="none" rtlCol="0" anchor="t"/>
          <a:lstStyle/>
          <a:p>
            <a:pPr marL="0" indent="0" algn="l">
              <a:lnSpc>
                <a:spcPts val="2253"/>
              </a:lnSpc>
              <a:buNone/>
            </a:pPr>
            <a:r>
              <a:rPr lang="en-US" sz="1802" dirty="0">
                <a:solidFill>
                  <a:srgbClr val="AE8625"/>
                </a:solidFill>
                <a:latin typeface="Prata" pitchFamily="34" charset="0"/>
                <a:ea typeface="Prata" pitchFamily="34" charset="-122"/>
                <a:cs typeface="Prata" pitchFamily="34" charset="-120"/>
              </a:rPr>
              <a:t>Initialization</a:t>
            </a:r>
            <a:endParaRPr lang="en-US" sz="1802" dirty="0"/>
          </a:p>
        </p:txBody>
      </p:sp>
      <p:sp>
        <p:nvSpPr>
          <p:cNvPr id="13" name="Text 8"/>
          <p:cNvSpPr/>
          <p:nvPr/>
        </p:nvSpPr>
        <p:spPr>
          <a:xfrm>
            <a:off x="7409140" y="3601045"/>
            <a:ext cx="6580346" cy="292894"/>
          </a:xfrm>
          <a:prstGeom prst="rect">
            <a:avLst/>
          </a:prstGeom>
          <a:noFill/>
          <a:ln/>
        </p:spPr>
        <p:txBody>
          <a:bodyPr wrap="none" rtlCol="0" anchor="t"/>
          <a:lstStyle/>
          <a:p>
            <a:pPr marL="0" indent="0" algn="l">
              <a:lnSpc>
                <a:spcPts val="2307"/>
              </a:lnSpc>
              <a:buNone/>
            </a:pPr>
            <a:r>
              <a:rPr lang="en-US" sz="1442" dirty="0">
                <a:solidFill>
                  <a:srgbClr val="CFCBBF"/>
                </a:solidFill>
                <a:latin typeface="Raleway" pitchFamily="34" charset="0"/>
                <a:ea typeface="Raleway" pitchFamily="34" charset="-122"/>
                <a:cs typeface="Raleway" pitchFamily="34" charset="-120"/>
              </a:rPr>
              <a:t>Start with an empty grid. The algorithm starts with the first empty cell.</a:t>
            </a:r>
            <a:endParaRPr lang="en-US" sz="1442" dirty="0"/>
          </a:p>
        </p:txBody>
      </p:sp>
      <p:sp>
        <p:nvSpPr>
          <p:cNvPr id="14" name="Shape 9"/>
          <p:cNvSpPr/>
          <p:nvPr/>
        </p:nvSpPr>
        <p:spPr>
          <a:xfrm>
            <a:off x="6607969" y="4660702"/>
            <a:ext cx="640913" cy="22860"/>
          </a:xfrm>
          <a:prstGeom prst="rect">
            <a:avLst/>
          </a:prstGeom>
          <a:solidFill>
            <a:srgbClr val="D2AC47"/>
          </a:solidFill>
          <a:ln/>
        </p:spPr>
        <p:txBody>
          <a:bodyPr/>
          <a:lstStyle/>
          <a:p>
            <a:endParaRPr lang="en-IN"/>
          </a:p>
        </p:txBody>
      </p:sp>
      <p:sp>
        <p:nvSpPr>
          <p:cNvPr id="15" name="Shape 10"/>
          <p:cNvSpPr/>
          <p:nvPr/>
        </p:nvSpPr>
        <p:spPr>
          <a:xfrm>
            <a:off x="6196012" y="4466153"/>
            <a:ext cx="411956" cy="411956"/>
          </a:xfrm>
          <a:prstGeom prst="roundRect">
            <a:avLst>
              <a:gd name="adj" fmla="val 13336"/>
            </a:avLst>
          </a:prstGeom>
          <a:solidFill>
            <a:srgbClr val="2D3033"/>
          </a:solidFill>
          <a:ln/>
        </p:spPr>
        <p:txBody>
          <a:bodyPr/>
          <a:lstStyle/>
          <a:p>
            <a:endParaRPr lang="en-IN"/>
          </a:p>
        </p:txBody>
      </p:sp>
      <p:sp>
        <p:nvSpPr>
          <p:cNvPr id="16" name="Text 11"/>
          <p:cNvSpPr/>
          <p:nvPr/>
        </p:nvSpPr>
        <p:spPr>
          <a:xfrm>
            <a:off x="6317813" y="4534733"/>
            <a:ext cx="168354" cy="274677"/>
          </a:xfrm>
          <a:prstGeom prst="rect">
            <a:avLst/>
          </a:prstGeom>
          <a:noFill/>
          <a:ln/>
        </p:spPr>
        <p:txBody>
          <a:bodyPr wrap="none" rtlCol="0" anchor="t"/>
          <a:lstStyle/>
          <a:p>
            <a:pPr marL="0" indent="0" algn="ctr">
              <a:lnSpc>
                <a:spcPts val="2163"/>
              </a:lnSpc>
              <a:buNone/>
            </a:pPr>
            <a:r>
              <a:rPr lang="en-US" sz="2163" dirty="0">
                <a:solidFill>
                  <a:srgbClr val="AE8625"/>
                </a:solidFill>
                <a:latin typeface="Prata" pitchFamily="34" charset="0"/>
                <a:ea typeface="Prata" pitchFamily="34" charset="-122"/>
                <a:cs typeface="Prata" pitchFamily="34" charset="-120"/>
              </a:rPr>
              <a:t>2</a:t>
            </a:r>
            <a:endParaRPr lang="en-US" sz="2163" dirty="0"/>
          </a:p>
        </p:txBody>
      </p:sp>
      <p:sp>
        <p:nvSpPr>
          <p:cNvPr id="17" name="Text 12"/>
          <p:cNvSpPr/>
          <p:nvPr/>
        </p:nvSpPr>
        <p:spPr>
          <a:xfrm>
            <a:off x="7409140" y="4443293"/>
            <a:ext cx="2289096" cy="286107"/>
          </a:xfrm>
          <a:prstGeom prst="rect">
            <a:avLst/>
          </a:prstGeom>
          <a:noFill/>
          <a:ln/>
        </p:spPr>
        <p:txBody>
          <a:bodyPr wrap="none" rtlCol="0" anchor="t"/>
          <a:lstStyle/>
          <a:p>
            <a:pPr marL="0" indent="0" algn="l">
              <a:lnSpc>
                <a:spcPts val="2253"/>
              </a:lnSpc>
              <a:buNone/>
            </a:pPr>
            <a:r>
              <a:rPr lang="en-US" sz="1802" dirty="0">
                <a:solidFill>
                  <a:srgbClr val="AE8625"/>
                </a:solidFill>
                <a:latin typeface="Prata" pitchFamily="34" charset="0"/>
                <a:ea typeface="Prata" pitchFamily="34" charset="-122"/>
                <a:cs typeface="Prata" pitchFamily="34" charset="-120"/>
              </a:rPr>
              <a:t>Recursive Step</a:t>
            </a:r>
            <a:endParaRPr lang="en-US" sz="1802" dirty="0"/>
          </a:p>
        </p:txBody>
      </p:sp>
      <p:sp>
        <p:nvSpPr>
          <p:cNvPr id="18" name="Text 13"/>
          <p:cNvSpPr/>
          <p:nvPr/>
        </p:nvSpPr>
        <p:spPr>
          <a:xfrm>
            <a:off x="7409140" y="4839176"/>
            <a:ext cx="6580346" cy="585788"/>
          </a:xfrm>
          <a:prstGeom prst="rect">
            <a:avLst/>
          </a:prstGeom>
          <a:noFill/>
          <a:ln/>
        </p:spPr>
        <p:txBody>
          <a:bodyPr wrap="square" rtlCol="0" anchor="t"/>
          <a:lstStyle/>
          <a:p>
            <a:pPr marL="0" indent="0" algn="l">
              <a:lnSpc>
                <a:spcPts val="2307"/>
              </a:lnSpc>
              <a:buNone/>
            </a:pPr>
            <a:r>
              <a:rPr lang="en-US" sz="1442" dirty="0">
                <a:solidFill>
                  <a:srgbClr val="CFCBBF"/>
                </a:solidFill>
                <a:latin typeface="Raleway" pitchFamily="34" charset="0"/>
                <a:ea typeface="Raleway" pitchFamily="34" charset="-122"/>
                <a:cs typeface="Raleway" pitchFamily="34" charset="-120"/>
              </a:rPr>
              <a:t>Try placing each digit from 1 to 9 in the current cell. If a digit is valid, move to the next empty cell.</a:t>
            </a:r>
            <a:endParaRPr lang="en-US" sz="1442" dirty="0"/>
          </a:p>
        </p:txBody>
      </p:sp>
      <p:sp>
        <p:nvSpPr>
          <p:cNvPr id="19" name="Shape 14"/>
          <p:cNvSpPr/>
          <p:nvPr/>
        </p:nvSpPr>
        <p:spPr>
          <a:xfrm>
            <a:off x="6607969" y="6191726"/>
            <a:ext cx="640913" cy="22860"/>
          </a:xfrm>
          <a:prstGeom prst="rect">
            <a:avLst/>
          </a:prstGeom>
          <a:solidFill>
            <a:srgbClr val="D2AC47"/>
          </a:solidFill>
          <a:ln/>
        </p:spPr>
        <p:txBody>
          <a:bodyPr/>
          <a:lstStyle/>
          <a:p>
            <a:endParaRPr lang="en-IN"/>
          </a:p>
        </p:txBody>
      </p:sp>
      <p:sp>
        <p:nvSpPr>
          <p:cNvPr id="20" name="Shape 15"/>
          <p:cNvSpPr/>
          <p:nvPr/>
        </p:nvSpPr>
        <p:spPr>
          <a:xfrm>
            <a:off x="6196012" y="5997178"/>
            <a:ext cx="411956" cy="411956"/>
          </a:xfrm>
          <a:prstGeom prst="roundRect">
            <a:avLst>
              <a:gd name="adj" fmla="val 13336"/>
            </a:avLst>
          </a:prstGeom>
          <a:solidFill>
            <a:srgbClr val="2D3033"/>
          </a:solidFill>
          <a:ln/>
        </p:spPr>
        <p:txBody>
          <a:bodyPr/>
          <a:lstStyle/>
          <a:p>
            <a:endParaRPr lang="en-IN"/>
          </a:p>
        </p:txBody>
      </p:sp>
      <p:sp>
        <p:nvSpPr>
          <p:cNvPr id="21" name="Text 16"/>
          <p:cNvSpPr/>
          <p:nvPr/>
        </p:nvSpPr>
        <p:spPr>
          <a:xfrm>
            <a:off x="6316861" y="6065758"/>
            <a:ext cx="170259" cy="274677"/>
          </a:xfrm>
          <a:prstGeom prst="rect">
            <a:avLst/>
          </a:prstGeom>
          <a:noFill/>
          <a:ln/>
        </p:spPr>
        <p:txBody>
          <a:bodyPr wrap="none" rtlCol="0" anchor="t"/>
          <a:lstStyle/>
          <a:p>
            <a:pPr marL="0" indent="0" algn="ctr">
              <a:lnSpc>
                <a:spcPts val="2163"/>
              </a:lnSpc>
              <a:buNone/>
            </a:pPr>
            <a:r>
              <a:rPr lang="en-US" sz="2163" dirty="0">
                <a:solidFill>
                  <a:srgbClr val="AE8625"/>
                </a:solidFill>
                <a:latin typeface="Prata" pitchFamily="34" charset="0"/>
                <a:ea typeface="Prata" pitchFamily="34" charset="-122"/>
                <a:cs typeface="Prata" pitchFamily="34" charset="-120"/>
              </a:rPr>
              <a:t>3</a:t>
            </a:r>
            <a:endParaRPr lang="en-US" sz="2163" dirty="0"/>
          </a:p>
        </p:txBody>
      </p:sp>
      <p:sp>
        <p:nvSpPr>
          <p:cNvPr id="22" name="Text 17"/>
          <p:cNvSpPr/>
          <p:nvPr/>
        </p:nvSpPr>
        <p:spPr>
          <a:xfrm>
            <a:off x="7409140" y="5974318"/>
            <a:ext cx="2289096" cy="286107"/>
          </a:xfrm>
          <a:prstGeom prst="rect">
            <a:avLst/>
          </a:prstGeom>
          <a:noFill/>
          <a:ln/>
        </p:spPr>
        <p:txBody>
          <a:bodyPr wrap="none" rtlCol="0" anchor="t"/>
          <a:lstStyle/>
          <a:p>
            <a:pPr marL="0" indent="0" algn="l">
              <a:lnSpc>
                <a:spcPts val="2253"/>
              </a:lnSpc>
              <a:buNone/>
            </a:pPr>
            <a:r>
              <a:rPr lang="en-US" sz="1802" dirty="0">
                <a:solidFill>
                  <a:srgbClr val="AE8625"/>
                </a:solidFill>
                <a:latin typeface="Prata" pitchFamily="34" charset="0"/>
                <a:ea typeface="Prata" pitchFamily="34" charset="-122"/>
                <a:cs typeface="Prata" pitchFamily="34" charset="-120"/>
              </a:rPr>
              <a:t>Backtracking</a:t>
            </a:r>
            <a:endParaRPr lang="en-US" sz="1802" dirty="0"/>
          </a:p>
        </p:txBody>
      </p:sp>
      <p:sp>
        <p:nvSpPr>
          <p:cNvPr id="23" name="Text 18"/>
          <p:cNvSpPr/>
          <p:nvPr/>
        </p:nvSpPr>
        <p:spPr>
          <a:xfrm>
            <a:off x="7409140" y="6370201"/>
            <a:ext cx="6580346" cy="585788"/>
          </a:xfrm>
          <a:prstGeom prst="rect">
            <a:avLst/>
          </a:prstGeom>
          <a:noFill/>
          <a:ln/>
        </p:spPr>
        <p:txBody>
          <a:bodyPr wrap="square" rtlCol="0" anchor="t"/>
          <a:lstStyle/>
          <a:p>
            <a:pPr marL="0" indent="0" algn="l">
              <a:lnSpc>
                <a:spcPts val="2307"/>
              </a:lnSpc>
              <a:buNone/>
            </a:pPr>
            <a:r>
              <a:rPr lang="en-US" sz="1442" dirty="0">
                <a:solidFill>
                  <a:srgbClr val="CFCBBF"/>
                </a:solidFill>
                <a:latin typeface="Raleway" pitchFamily="34" charset="0"/>
                <a:ea typeface="Raleway" pitchFamily="34" charset="-122"/>
                <a:cs typeface="Raleway" pitchFamily="34" charset="-120"/>
              </a:rPr>
              <a:t>If no valid digit can be placed in the current cell, backtrack to the previous cell and try a different digit. This process continues until a solution is found.</a:t>
            </a:r>
            <a:endParaRPr lang="en-US" sz="144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2232065"/>
            <a:ext cx="5054322" cy="3765471"/>
          </a:xfrm>
          <a:prstGeom prst="rect">
            <a:avLst/>
          </a:prstGeom>
        </p:spPr>
      </p:pic>
      <p:sp>
        <p:nvSpPr>
          <p:cNvPr id="6" name="Text 1"/>
          <p:cNvSpPr/>
          <p:nvPr/>
        </p:nvSpPr>
        <p:spPr>
          <a:xfrm>
            <a:off x="604837" y="576263"/>
            <a:ext cx="6550700" cy="540068"/>
          </a:xfrm>
          <a:prstGeom prst="rect">
            <a:avLst/>
          </a:prstGeom>
          <a:noFill/>
          <a:ln/>
        </p:spPr>
        <p:txBody>
          <a:bodyPr wrap="non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Visualization of Solving Process</a:t>
            </a:r>
            <a:endParaRPr lang="en-US" sz="3402" dirty="0"/>
          </a:p>
        </p:txBody>
      </p:sp>
      <p:sp>
        <p:nvSpPr>
          <p:cNvPr id="7" name="Text 2"/>
          <p:cNvSpPr/>
          <p:nvPr/>
        </p:nvSpPr>
        <p:spPr>
          <a:xfrm>
            <a:off x="604837" y="1375529"/>
            <a:ext cx="7934325"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Our visualizer will highlight the steps the algorithm takes in solving a Sudoku puzzle. It will show the candidate digits for each cell and how they are eliminated as the algorithm progresses.</a:t>
            </a:r>
            <a:endParaRPr lang="en-US" sz="1361" dirty="0"/>
          </a:p>
        </p:txBody>
      </p:sp>
      <p:pic>
        <p:nvPicPr>
          <p:cNvPr id="8" name="Image 3" descr="preencoded.png"/>
          <p:cNvPicPr>
            <a:picLocks noChangeAspect="1"/>
          </p:cNvPicPr>
          <p:nvPr/>
        </p:nvPicPr>
        <p:blipFill>
          <a:blip r:embed="rId6"/>
          <a:stretch>
            <a:fillRect/>
          </a:stretch>
        </p:blipFill>
        <p:spPr>
          <a:xfrm>
            <a:off x="604837" y="2123003"/>
            <a:ext cx="864037" cy="1382554"/>
          </a:xfrm>
          <a:prstGeom prst="rect">
            <a:avLst/>
          </a:prstGeom>
        </p:spPr>
      </p:pic>
      <p:sp>
        <p:nvSpPr>
          <p:cNvPr id="9" name="Text 3"/>
          <p:cNvSpPr/>
          <p:nvPr/>
        </p:nvSpPr>
        <p:spPr>
          <a:xfrm>
            <a:off x="1728073" y="2295763"/>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Initial Grid</a:t>
            </a:r>
            <a:endParaRPr lang="en-US" sz="1701" dirty="0"/>
          </a:p>
        </p:txBody>
      </p:sp>
      <p:sp>
        <p:nvSpPr>
          <p:cNvPr id="10" name="Text 4"/>
          <p:cNvSpPr/>
          <p:nvPr/>
        </p:nvSpPr>
        <p:spPr>
          <a:xfrm>
            <a:off x="1728073" y="2669262"/>
            <a:ext cx="6811089"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The initial Sudoku puzzle is displayed with empty cells.</a:t>
            </a:r>
            <a:endParaRPr lang="en-US" sz="1361" dirty="0"/>
          </a:p>
        </p:txBody>
      </p:sp>
      <p:pic>
        <p:nvPicPr>
          <p:cNvPr id="11" name="Image 4" descr="preencoded.png"/>
          <p:cNvPicPr>
            <a:picLocks noChangeAspect="1"/>
          </p:cNvPicPr>
          <p:nvPr/>
        </p:nvPicPr>
        <p:blipFill>
          <a:blip r:embed="rId7"/>
          <a:stretch>
            <a:fillRect/>
          </a:stretch>
        </p:blipFill>
        <p:spPr>
          <a:xfrm>
            <a:off x="604837" y="3505557"/>
            <a:ext cx="864037" cy="1382554"/>
          </a:xfrm>
          <a:prstGeom prst="rect">
            <a:avLst/>
          </a:prstGeom>
        </p:spPr>
      </p:pic>
      <p:sp>
        <p:nvSpPr>
          <p:cNvPr id="12" name="Text 5"/>
          <p:cNvSpPr/>
          <p:nvPr/>
        </p:nvSpPr>
        <p:spPr>
          <a:xfrm>
            <a:off x="1728073" y="3678317"/>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Candidate Digits</a:t>
            </a:r>
            <a:endParaRPr lang="en-US" sz="1701" dirty="0"/>
          </a:p>
        </p:txBody>
      </p:sp>
      <p:sp>
        <p:nvSpPr>
          <p:cNvPr id="13" name="Text 6"/>
          <p:cNvSpPr/>
          <p:nvPr/>
        </p:nvSpPr>
        <p:spPr>
          <a:xfrm>
            <a:off x="1728073" y="4051816"/>
            <a:ext cx="6811089"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The algorithm considers possible digits for each empty cell. These candidate digits are displayed.</a:t>
            </a:r>
            <a:endParaRPr lang="en-US" sz="1361" dirty="0"/>
          </a:p>
        </p:txBody>
      </p:sp>
      <p:pic>
        <p:nvPicPr>
          <p:cNvPr id="14" name="Image 5" descr="preencoded.png"/>
          <p:cNvPicPr>
            <a:picLocks noChangeAspect="1"/>
          </p:cNvPicPr>
          <p:nvPr/>
        </p:nvPicPr>
        <p:blipFill>
          <a:blip r:embed="rId8"/>
          <a:stretch>
            <a:fillRect/>
          </a:stretch>
        </p:blipFill>
        <p:spPr>
          <a:xfrm>
            <a:off x="604837" y="4888111"/>
            <a:ext cx="864037" cy="1382554"/>
          </a:xfrm>
          <a:prstGeom prst="rect">
            <a:avLst/>
          </a:prstGeom>
        </p:spPr>
      </p:pic>
      <p:sp>
        <p:nvSpPr>
          <p:cNvPr id="15" name="Text 7"/>
          <p:cNvSpPr/>
          <p:nvPr/>
        </p:nvSpPr>
        <p:spPr>
          <a:xfrm>
            <a:off x="1728073" y="5060871"/>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Placement</a:t>
            </a:r>
            <a:endParaRPr lang="en-US" sz="1701" dirty="0"/>
          </a:p>
        </p:txBody>
      </p:sp>
      <p:sp>
        <p:nvSpPr>
          <p:cNvPr id="16" name="Text 8"/>
          <p:cNvSpPr/>
          <p:nvPr/>
        </p:nvSpPr>
        <p:spPr>
          <a:xfrm>
            <a:off x="1728073" y="5434370"/>
            <a:ext cx="6811089"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A valid digit is chosen and placed in the current cell. The candidate digits are updated.</a:t>
            </a:r>
            <a:endParaRPr lang="en-US" sz="1361" dirty="0"/>
          </a:p>
        </p:txBody>
      </p:sp>
      <p:pic>
        <p:nvPicPr>
          <p:cNvPr id="17" name="Image 6" descr="preencoded.png"/>
          <p:cNvPicPr>
            <a:picLocks noChangeAspect="1"/>
          </p:cNvPicPr>
          <p:nvPr/>
        </p:nvPicPr>
        <p:blipFill>
          <a:blip r:embed="rId9"/>
          <a:stretch>
            <a:fillRect/>
          </a:stretch>
        </p:blipFill>
        <p:spPr>
          <a:xfrm>
            <a:off x="604837" y="6270665"/>
            <a:ext cx="864037" cy="1382554"/>
          </a:xfrm>
          <a:prstGeom prst="rect">
            <a:avLst/>
          </a:prstGeom>
        </p:spPr>
      </p:pic>
      <p:sp>
        <p:nvSpPr>
          <p:cNvPr id="18" name="Text 9"/>
          <p:cNvSpPr/>
          <p:nvPr/>
        </p:nvSpPr>
        <p:spPr>
          <a:xfrm>
            <a:off x="1728073" y="6443424"/>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Solution</a:t>
            </a:r>
            <a:endParaRPr lang="en-US" sz="1701" dirty="0"/>
          </a:p>
        </p:txBody>
      </p:sp>
      <p:sp>
        <p:nvSpPr>
          <p:cNvPr id="19" name="Text 10"/>
          <p:cNvSpPr/>
          <p:nvPr/>
        </p:nvSpPr>
        <p:spPr>
          <a:xfrm>
            <a:off x="1728073" y="6816923"/>
            <a:ext cx="6811089"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The algorithm continues until all cells are filled, resulting in a complete and valid Sudoku solution.</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071491"/>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9071491"/>
          </a:xfrm>
          <a:prstGeom prst="rect">
            <a:avLst/>
          </a:prstGeom>
        </p:spPr>
      </p:pic>
      <p:pic>
        <p:nvPicPr>
          <p:cNvPr id="5" name="Image 2" descr="preencoded.png"/>
          <p:cNvPicPr>
            <a:picLocks noChangeAspect="1"/>
          </p:cNvPicPr>
          <p:nvPr/>
        </p:nvPicPr>
        <p:blipFill>
          <a:blip r:embed="rId5"/>
          <a:stretch>
            <a:fillRect/>
          </a:stretch>
        </p:blipFill>
        <p:spPr>
          <a:xfrm>
            <a:off x="10081260" y="3453646"/>
            <a:ext cx="3611880" cy="2164080"/>
          </a:xfrm>
          <a:prstGeom prst="rect">
            <a:avLst/>
          </a:prstGeom>
        </p:spPr>
      </p:pic>
      <p:sp>
        <p:nvSpPr>
          <p:cNvPr id="6" name="Text 1"/>
          <p:cNvSpPr/>
          <p:nvPr/>
        </p:nvSpPr>
        <p:spPr>
          <a:xfrm>
            <a:off x="604837" y="475178"/>
            <a:ext cx="5482471" cy="540068"/>
          </a:xfrm>
          <a:prstGeom prst="rect">
            <a:avLst/>
          </a:prstGeom>
          <a:noFill/>
          <a:ln/>
        </p:spPr>
        <p:txBody>
          <a:bodyPr wrap="non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Step-by-Step Walkthrough</a:t>
            </a:r>
            <a:endParaRPr lang="en-US" sz="3402" dirty="0"/>
          </a:p>
        </p:txBody>
      </p:sp>
      <p:sp>
        <p:nvSpPr>
          <p:cNvPr id="7" name="Text 2"/>
          <p:cNvSpPr/>
          <p:nvPr/>
        </p:nvSpPr>
        <p:spPr>
          <a:xfrm>
            <a:off x="604837" y="1274445"/>
            <a:ext cx="7934325"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Our visualizer will walk you through the backtracking algorithm step-by-step. You can control the speed of the process and observe the changes as the algorithm progresses.</a:t>
            </a:r>
            <a:endParaRPr lang="en-US" sz="1361" dirty="0"/>
          </a:p>
        </p:txBody>
      </p:sp>
      <p:pic>
        <p:nvPicPr>
          <p:cNvPr id="8" name="Image 3" descr="preencoded.png"/>
          <p:cNvPicPr>
            <a:picLocks noChangeAspect="1"/>
          </p:cNvPicPr>
          <p:nvPr/>
        </p:nvPicPr>
        <p:blipFill>
          <a:blip r:embed="rId6"/>
          <a:stretch>
            <a:fillRect/>
          </a:stretch>
        </p:blipFill>
        <p:spPr>
          <a:xfrm>
            <a:off x="604837" y="2021919"/>
            <a:ext cx="431959" cy="431959"/>
          </a:xfrm>
          <a:prstGeom prst="rect">
            <a:avLst/>
          </a:prstGeom>
        </p:spPr>
      </p:pic>
      <p:sp>
        <p:nvSpPr>
          <p:cNvPr id="9" name="Text 3"/>
          <p:cNvSpPr/>
          <p:nvPr/>
        </p:nvSpPr>
        <p:spPr>
          <a:xfrm>
            <a:off x="604837" y="2626638"/>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Play</a:t>
            </a:r>
            <a:endParaRPr lang="en-US" sz="1701" dirty="0"/>
          </a:p>
        </p:txBody>
      </p:sp>
      <p:sp>
        <p:nvSpPr>
          <p:cNvPr id="10" name="Text 4"/>
          <p:cNvSpPr/>
          <p:nvPr/>
        </p:nvSpPr>
        <p:spPr>
          <a:xfrm>
            <a:off x="604837" y="3000137"/>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Start the visualization and watch the algorithm solve the puzzle in real-time.</a:t>
            </a:r>
            <a:endParaRPr lang="en-US" sz="1361" dirty="0"/>
          </a:p>
        </p:txBody>
      </p:sp>
      <p:pic>
        <p:nvPicPr>
          <p:cNvPr id="11" name="Image 4" descr="preencoded.png"/>
          <p:cNvPicPr>
            <a:picLocks noChangeAspect="1"/>
          </p:cNvPicPr>
          <p:nvPr/>
        </p:nvPicPr>
        <p:blipFill>
          <a:blip r:embed="rId7"/>
          <a:stretch>
            <a:fillRect/>
          </a:stretch>
        </p:blipFill>
        <p:spPr>
          <a:xfrm>
            <a:off x="604837" y="3795117"/>
            <a:ext cx="431959" cy="431959"/>
          </a:xfrm>
          <a:prstGeom prst="rect">
            <a:avLst/>
          </a:prstGeom>
        </p:spPr>
      </p:pic>
      <p:sp>
        <p:nvSpPr>
          <p:cNvPr id="12" name="Text 5"/>
          <p:cNvSpPr/>
          <p:nvPr/>
        </p:nvSpPr>
        <p:spPr>
          <a:xfrm>
            <a:off x="604837" y="4399836"/>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Pause</a:t>
            </a:r>
            <a:endParaRPr lang="en-US" sz="1701" dirty="0"/>
          </a:p>
        </p:txBody>
      </p:sp>
      <p:sp>
        <p:nvSpPr>
          <p:cNvPr id="13" name="Text 6"/>
          <p:cNvSpPr/>
          <p:nvPr/>
        </p:nvSpPr>
        <p:spPr>
          <a:xfrm>
            <a:off x="604837" y="4773335"/>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Pause the visualization at any point to examine the current state of the algorithm.</a:t>
            </a:r>
            <a:endParaRPr lang="en-US" sz="1361" dirty="0"/>
          </a:p>
        </p:txBody>
      </p:sp>
      <p:pic>
        <p:nvPicPr>
          <p:cNvPr id="14" name="Image 5" descr="preencoded.png"/>
          <p:cNvPicPr>
            <a:picLocks noChangeAspect="1"/>
          </p:cNvPicPr>
          <p:nvPr/>
        </p:nvPicPr>
        <p:blipFill>
          <a:blip r:embed="rId8"/>
          <a:stretch>
            <a:fillRect/>
          </a:stretch>
        </p:blipFill>
        <p:spPr>
          <a:xfrm>
            <a:off x="604837" y="5568315"/>
            <a:ext cx="431959" cy="431959"/>
          </a:xfrm>
          <a:prstGeom prst="rect">
            <a:avLst/>
          </a:prstGeom>
        </p:spPr>
      </p:pic>
      <p:sp>
        <p:nvSpPr>
          <p:cNvPr id="15" name="Text 7"/>
          <p:cNvSpPr/>
          <p:nvPr/>
        </p:nvSpPr>
        <p:spPr>
          <a:xfrm>
            <a:off x="604837" y="6173033"/>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Step Forward</a:t>
            </a:r>
            <a:endParaRPr lang="en-US" sz="1701" dirty="0"/>
          </a:p>
        </p:txBody>
      </p:sp>
      <p:sp>
        <p:nvSpPr>
          <p:cNvPr id="16" name="Text 8"/>
          <p:cNvSpPr/>
          <p:nvPr/>
        </p:nvSpPr>
        <p:spPr>
          <a:xfrm>
            <a:off x="604837" y="6546533"/>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Advance the visualization step-by-step to carefully observe each decision made by the algorithm.</a:t>
            </a:r>
            <a:endParaRPr lang="en-US" sz="1361" dirty="0"/>
          </a:p>
        </p:txBody>
      </p:sp>
      <p:pic>
        <p:nvPicPr>
          <p:cNvPr id="17" name="Image 6" descr="preencoded.png"/>
          <p:cNvPicPr>
            <a:picLocks noChangeAspect="1"/>
          </p:cNvPicPr>
          <p:nvPr/>
        </p:nvPicPr>
        <p:blipFill>
          <a:blip r:embed="rId9"/>
          <a:stretch>
            <a:fillRect/>
          </a:stretch>
        </p:blipFill>
        <p:spPr>
          <a:xfrm>
            <a:off x="604837" y="7341513"/>
            <a:ext cx="431959" cy="431959"/>
          </a:xfrm>
          <a:prstGeom prst="rect">
            <a:avLst/>
          </a:prstGeom>
        </p:spPr>
      </p:pic>
      <p:sp>
        <p:nvSpPr>
          <p:cNvPr id="18" name="Text 9"/>
          <p:cNvSpPr/>
          <p:nvPr/>
        </p:nvSpPr>
        <p:spPr>
          <a:xfrm>
            <a:off x="604837" y="7946231"/>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Rewind</a:t>
            </a:r>
            <a:endParaRPr lang="en-US" sz="1701" dirty="0"/>
          </a:p>
        </p:txBody>
      </p:sp>
      <p:sp>
        <p:nvSpPr>
          <p:cNvPr id="19" name="Text 10"/>
          <p:cNvSpPr/>
          <p:nvPr/>
        </p:nvSpPr>
        <p:spPr>
          <a:xfrm>
            <a:off x="604837" y="8319730"/>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Go back to previous steps to review the algorithm's reasoning.</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2362" y="761643"/>
            <a:ext cx="5029557" cy="6706195"/>
          </a:xfrm>
          <a:prstGeom prst="rect">
            <a:avLst/>
          </a:prstGeom>
        </p:spPr>
      </p:pic>
      <p:sp>
        <p:nvSpPr>
          <p:cNvPr id="6" name="Text 1"/>
          <p:cNvSpPr/>
          <p:nvPr/>
        </p:nvSpPr>
        <p:spPr>
          <a:xfrm>
            <a:off x="639604" y="1366361"/>
            <a:ext cx="7247334" cy="571024"/>
          </a:xfrm>
          <a:prstGeom prst="rect">
            <a:avLst/>
          </a:prstGeom>
          <a:noFill/>
          <a:ln/>
        </p:spPr>
        <p:txBody>
          <a:bodyPr wrap="none" rtlCol="0" anchor="t"/>
          <a:lstStyle/>
          <a:p>
            <a:pPr marL="0" indent="0">
              <a:lnSpc>
                <a:spcPts val="4497"/>
              </a:lnSpc>
              <a:buNone/>
            </a:pPr>
            <a:r>
              <a:rPr lang="en-US" sz="3598" dirty="0">
                <a:solidFill>
                  <a:srgbClr val="AE8625"/>
                </a:solidFill>
                <a:latin typeface="Prata" pitchFamily="34" charset="0"/>
                <a:ea typeface="Prata" pitchFamily="34" charset="-122"/>
                <a:cs typeface="Prata" pitchFamily="34" charset="-120"/>
              </a:rPr>
              <a:t>Handling Invalid Sudoku Puzzles</a:t>
            </a:r>
            <a:endParaRPr lang="en-US" sz="3598" dirty="0"/>
          </a:p>
        </p:txBody>
      </p:sp>
      <p:sp>
        <p:nvSpPr>
          <p:cNvPr id="7" name="Text 2"/>
          <p:cNvSpPr/>
          <p:nvPr/>
        </p:nvSpPr>
        <p:spPr>
          <a:xfrm>
            <a:off x="639604" y="2211467"/>
            <a:ext cx="7864793" cy="584835"/>
          </a:xfrm>
          <a:prstGeom prst="rect">
            <a:avLst/>
          </a:prstGeom>
          <a:noFill/>
          <a:ln/>
        </p:spPr>
        <p:txBody>
          <a:bodyPr wrap="squar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The visualizer can also handle invalid Sudoku puzzles. It will identify any errors or inconsistencies in the initial puzzle and display an appropriate message.</a:t>
            </a:r>
            <a:endParaRPr lang="en-US" sz="1439" dirty="0"/>
          </a:p>
        </p:txBody>
      </p:sp>
      <p:sp>
        <p:nvSpPr>
          <p:cNvPr id="8" name="Text 3"/>
          <p:cNvSpPr/>
          <p:nvPr/>
        </p:nvSpPr>
        <p:spPr>
          <a:xfrm>
            <a:off x="822246" y="3118961"/>
            <a:ext cx="3563303" cy="292418"/>
          </a:xfrm>
          <a:prstGeom prst="rect">
            <a:avLst/>
          </a:prstGeom>
          <a:noFill/>
          <a:ln/>
        </p:spPr>
        <p:txBody>
          <a:bodyPr wrap="non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Error Type</a:t>
            </a:r>
            <a:endParaRPr lang="en-US" sz="1439" dirty="0"/>
          </a:p>
        </p:txBody>
      </p:sp>
      <p:sp>
        <p:nvSpPr>
          <p:cNvPr id="9" name="Text 4"/>
          <p:cNvSpPr/>
          <p:nvPr/>
        </p:nvSpPr>
        <p:spPr>
          <a:xfrm>
            <a:off x="4758452" y="3118961"/>
            <a:ext cx="3563303" cy="292418"/>
          </a:xfrm>
          <a:prstGeom prst="rect">
            <a:avLst/>
          </a:prstGeom>
          <a:noFill/>
          <a:ln/>
        </p:spPr>
        <p:txBody>
          <a:bodyPr wrap="non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Description</a:t>
            </a:r>
            <a:endParaRPr lang="en-US" sz="1439" dirty="0"/>
          </a:p>
        </p:txBody>
      </p:sp>
      <p:sp>
        <p:nvSpPr>
          <p:cNvPr id="10" name="Shape 5"/>
          <p:cNvSpPr/>
          <p:nvPr/>
        </p:nvSpPr>
        <p:spPr>
          <a:xfrm>
            <a:off x="639604" y="3528536"/>
            <a:ext cx="7864793" cy="1111568"/>
          </a:xfrm>
          <a:prstGeom prst="rect">
            <a:avLst/>
          </a:prstGeom>
          <a:solidFill>
            <a:srgbClr val="2D3033"/>
          </a:solidFill>
          <a:ln/>
        </p:spPr>
        <p:txBody>
          <a:bodyPr/>
          <a:lstStyle/>
          <a:p>
            <a:endParaRPr lang="en-IN"/>
          </a:p>
        </p:txBody>
      </p:sp>
      <p:sp>
        <p:nvSpPr>
          <p:cNvPr id="11" name="Text 6"/>
          <p:cNvSpPr/>
          <p:nvPr/>
        </p:nvSpPr>
        <p:spPr>
          <a:xfrm>
            <a:off x="822246" y="3645694"/>
            <a:ext cx="3563303" cy="292418"/>
          </a:xfrm>
          <a:prstGeom prst="rect">
            <a:avLst/>
          </a:prstGeom>
          <a:noFill/>
          <a:ln/>
        </p:spPr>
        <p:txBody>
          <a:bodyPr wrap="non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Duplicate Digits</a:t>
            </a:r>
            <a:endParaRPr lang="en-US" sz="1439" dirty="0"/>
          </a:p>
        </p:txBody>
      </p:sp>
      <p:sp>
        <p:nvSpPr>
          <p:cNvPr id="12" name="Text 7"/>
          <p:cNvSpPr/>
          <p:nvPr/>
        </p:nvSpPr>
        <p:spPr>
          <a:xfrm>
            <a:off x="4758452" y="3645694"/>
            <a:ext cx="3563303" cy="877253"/>
          </a:xfrm>
          <a:prstGeom prst="rect">
            <a:avLst/>
          </a:prstGeom>
          <a:noFill/>
          <a:ln/>
        </p:spPr>
        <p:txBody>
          <a:bodyPr wrap="squar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If a digit appears more than once in a row, column, or 3x3 square, the puzzle is invalid.</a:t>
            </a:r>
            <a:endParaRPr lang="en-US" sz="1439" dirty="0"/>
          </a:p>
        </p:txBody>
      </p:sp>
      <p:sp>
        <p:nvSpPr>
          <p:cNvPr id="13" name="Text 8"/>
          <p:cNvSpPr/>
          <p:nvPr/>
        </p:nvSpPr>
        <p:spPr>
          <a:xfrm>
            <a:off x="822246" y="4757261"/>
            <a:ext cx="3563303" cy="292418"/>
          </a:xfrm>
          <a:prstGeom prst="rect">
            <a:avLst/>
          </a:prstGeom>
          <a:noFill/>
          <a:ln/>
        </p:spPr>
        <p:txBody>
          <a:bodyPr wrap="non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Missing Digits</a:t>
            </a:r>
            <a:endParaRPr lang="en-US" sz="1439" dirty="0"/>
          </a:p>
        </p:txBody>
      </p:sp>
      <p:sp>
        <p:nvSpPr>
          <p:cNvPr id="14" name="Text 9"/>
          <p:cNvSpPr/>
          <p:nvPr/>
        </p:nvSpPr>
        <p:spPr>
          <a:xfrm>
            <a:off x="4758452" y="4757261"/>
            <a:ext cx="3563303" cy="877253"/>
          </a:xfrm>
          <a:prstGeom prst="rect">
            <a:avLst/>
          </a:prstGeom>
          <a:noFill/>
          <a:ln/>
        </p:spPr>
        <p:txBody>
          <a:bodyPr wrap="squar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If a row, column, or 3x3 square is missing a digit, the puzzle is incomplete and may not have a solution.</a:t>
            </a:r>
            <a:endParaRPr lang="en-US" sz="1439" dirty="0"/>
          </a:p>
        </p:txBody>
      </p:sp>
      <p:sp>
        <p:nvSpPr>
          <p:cNvPr id="15" name="Shape 10"/>
          <p:cNvSpPr/>
          <p:nvPr/>
        </p:nvSpPr>
        <p:spPr>
          <a:xfrm>
            <a:off x="639604" y="5751671"/>
            <a:ext cx="7864793" cy="1111568"/>
          </a:xfrm>
          <a:prstGeom prst="rect">
            <a:avLst/>
          </a:prstGeom>
          <a:solidFill>
            <a:srgbClr val="2D3033"/>
          </a:solidFill>
          <a:ln/>
        </p:spPr>
        <p:txBody>
          <a:bodyPr/>
          <a:lstStyle/>
          <a:p>
            <a:endParaRPr lang="en-IN"/>
          </a:p>
        </p:txBody>
      </p:sp>
      <p:sp>
        <p:nvSpPr>
          <p:cNvPr id="16" name="Text 11"/>
          <p:cNvSpPr/>
          <p:nvPr/>
        </p:nvSpPr>
        <p:spPr>
          <a:xfrm>
            <a:off x="822246" y="5868829"/>
            <a:ext cx="3563303" cy="292418"/>
          </a:xfrm>
          <a:prstGeom prst="rect">
            <a:avLst/>
          </a:prstGeom>
          <a:noFill/>
          <a:ln/>
        </p:spPr>
        <p:txBody>
          <a:bodyPr wrap="non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Impossible Combinations</a:t>
            </a:r>
            <a:endParaRPr lang="en-US" sz="1439" dirty="0"/>
          </a:p>
        </p:txBody>
      </p:sp>
      <p:sp>
        <p:nvSpPr>
          <p:cNvPr id="17" name="Text 12"/>
          <p:cNvSpPr/>
          <p:nvPr/>
        </p:nvSpPr>
        <p:spPr>
          <a:xfrm>
            <a:off x="4758452" y="5868829"/>
            <a:ext cx="3563303" cy="877253"/>
          </a:xfrm>
          <a:prstGeom prst="rect">
            <a:avLst/>
          </a:prstGeom>
          <a:noFill/>
          <a:ln/>
        </p:spPr>
        <p:txBody>
          <a:bodyPr wrap="square" rtlCol="0" anchor="t"/>
          <a:lstStyle/>
          <a:p>
            <a:pPr marL="0" indent="0">
              <a:lnSpc>
                <a:spcPts val="2302"/>
              </a:lnSpc>
              <a:buNone/>
            </a:pPr>
            <a:r>
              <a:rPr lang="en-US" sz="1439" dirty="0">
                <a:solidFill>
                  <a:srgbClr val="CFCBBF"/>
                </a:solidFill>
                <a:latin typeface="Raleway" pitchFamily="34" charset="0"/>
                <a:ea typeface="Raleway" pitchFamily="34" charset="-122"/>
                <a:cs typeface="Raleway" pitchFamily="34" charset="-120"/>
              </a:rPr>
              <a:t>Sometimes, the initial puzzle contains impossible combinations of digits that make it unsolvable.</a:t>
            </a:r>
            <a:endParaRPr lang="en-US" sz="143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9080" y="2456617"/>
            <a:ext cx="4968121" cy="3316248"/>
          </a:xfrm>
          <a:prstGeom prst="rect">
            <a:avLst/>
          </a:prstGeom>
        </p:spPr>
      </p:pic>
      <p:sp>
        <p:nvSpPr>
          <p:cNvPr id="6" name="Text 1"/>
          <p:cNvSpPr/>
          <p:nvPr/>
        </p:nvSpPr>
        <p:spPr>
          <a:xfrm>
            <a:off x="6212086" y="1060013"/>
            <a:ext cx="6668691" cy="647938"/>
          </a:xfrm>
          <a:prstGeom prst="rect">
            <a:avLst/>
          </a:prstGeom>
          <a:noFill/>
          <a:ln/>
        </p:spPr>
        <p:txBody>
          <a:bodyPr wrap="none" rtlCol="0" anchor="t"/>
          <a:lstStyle/>
          <a:p>
            <a:pPr marL="0" indent="0">
              <a:lnSpc>
                <a:spcPts val="5102"/>
              </a:lnSpc>
              <a:buNone/>
            </a:pPr>
            <a:r>
              <a:rPr lang="en-US" sz="4081" dirty="0">
                <a:solidFill>
                  <a:srgbClr val="AE8625"/>
                </a:solidFill>
                <a:latin typeface="Prata" pitchFamily="34" charset="0"/>
                <a:ea typeface="Prata" pitchFamily="34" charset="-122"/>
                <a:cs typeface="Prata" pitchFamily="34" charset="-120"/>
              </a:rPr>
              <a:t>Performance Optimization</a:t>
            </a:r>
            <a:endParaRPr lang="en-US" sz="4081" dirty="0"/>
          </a:p>
        </p:txBody>
      </p:sp>
      <p:sp>
        <p:nvSpPr>
          <p:cNvPr id="7" name="Text 2"/>
          <p:cNvSpPr/>
          <p:nvPr/>
        </p:nvSpPr>
        <p:spPr>
          <a:xfrm>
            <a:off x="6212086" y="2018943"/>
            <a:ext cx="7692628" cy="663178"/>
          </a:xfrm>
          <a:prstGeom prst="rect">
            <a:avLst/>
          </a:prstGeom>
          <a:noFill/>
          <a:ln/>
        </p:spPr>
        <p:txBody>
          <a:bodyPr wrap="square" rtlCol="0" anchor="t"/>
          <a:lstStyle/>
          <a:p>
            <a:pPr marL="0" indent="0">
              <a:lnSpc>
                <a:spcPts val="2612"/>
              </a:lnSpc>
              <a:buNone/>
            </a:pPr>
            <a:r>
              <a:rPr lang="en-US" sz="1633" dirty="0">
                <a:solidFill>
                  <a:srgbClr val="CFCBBF"/>
                </a:solidFill>
                <a:latin typeface="Raleway" pitchFamily="34" charset="0"/>
                <a:ea typeface="Raleway" pitchFamily="34" charset="-122"/>
                <a:cs typeface="Raleway" pitchFamily="34" charset="-120"/>
              </a:rPr>
              <a:t>The backtracking algorithm can be optimized to improve its performance. The visualizer will demonstrate techniques like constraint propagation and heuristics.</a:t>
            </a:r>
            <a:endParaRPr lang="en-US" sz="1633" dirty="0"/>
          </a:p>
        </p:txBody>
      </p:sp>
      <p:sp>
        <p:nvSpPr>
          <p:cNvPr id="8" name="Shape 3"/>
          <p:cNvSpPr/>
          <p:nvPr/>
        </p:nvSpPr>
        <p:spPr>
          <a:xfrm>
            <a:off x="6212086" y="2915364"/>
            <a:ext cx="7692628" cy="1857613"/>
          </a:xfrm>
          <a:prstGeom prst="roundRect">
            <a:avLst>
              <a:gd name="adj" fmla="val 3348"/>
            </a:avLst>
          </a:prstGeom>
          <a:solidFill>
            <a:srgbClr val="2D3033"/>
          </a:solidFill>
          <a:ln/>
        </p:spPr>
        <p:txBody>
          <a:bodyPr/>
          <a:lstStyle/>
          <a:p>
            <a:endParaRPr lang="en-IN"/>
          </a:p>
        </p:txBody>
      </p:sp>
      <p:sp>
        <p:nvSpPr>
          <p:cNvPr id="9" name="Text 4"/>
          <p:cNvSpPr/>
          <p:nvPr/>
        </p:nvSpPr>
        <p:spPr>
          <a:xfrm>
            <a:off x="6419374" y="3122652"/>
            <a:ext cx="2907506" cy="323969"/>
          </a:xfrm>
          <a:prstGeom prst="rect">
            <a:avLst/>
          </a:prstGeom>
          <a:noFill/>
          <a:ln/>
        </p:spPr>
        <p:txBody>
          <a:bodyPr wrap="none" rtlCol="0" anchor="t"/>
          <a:lstStyle/>
          <a:p>
            <a:pPr marL="0" indent="0">
              <a:lnSpc>
                <a:spcPts val="2551"/>
              </a:lnSpc>
              <a:buNone/>
            </a:pPr>
            <a:r>
              <a:rPr lang="en-US" sz="2041" dirty="0">
                <a:solidFill>
                  <a:srgbClr val="AE8625"/>
                </a:solidFill>
                <a:latin typeface="Prata" pitchFamily="34" charset="0"/>
                <a:ea typeface="Prata" pitchFamily="34" charset="-122"/>
                <a:cs typeface="Prata" pitchFamily="34" charset="-120"/>
              </a:rPr>
              <a:t>Constraint Propagation</a:t>
            </a:r>
            <a:endParaRPr lang="en-US" sz="2041" dirty="0"/>
          </a:p>
        </p:txBody>
      </p:sp>
      <p:sp>
        <p:nvSpPr>
          <p:cNvPr id="10" name="Text 5"/>
          <p:cNvSpPr/>
          <p:nvPr/>
        </p:nvSpPr>
        <p:spPr>
          <a:xfrm>
            <a:off x="6419374" y="3570923"/>
            <a:ext cx="7278053" cy="994767"/>
          </a:xfrm>
          <a:prstGeom prst="rect">
            <a:avLst/>
          </a:prstGeom>
          <a:noFill/>
          <a:ln/>
        </p:spPr>
        <p:txBody>
          <a:bodyPr wrap="square" rtlCol="0" anchor="t"/>
          <a:lstStyle/>
          <a:p>
            <a:pPr marL="0" indent="0">
              <a:lnSpc>
                <a:spcPts val="2612"/>
              </a:lnSpc>
              <a:buNone/>
            </a:pPr>
            <a:r>
              <a:rPr lang="en-US" sz="1633" dirty="0">
                <a:solidFill>
                  <a:srgbClr val="CFCBBF"/>
                </a:solidFill>
                <a:latin typeface="Raleway" pitchFamily="34" charset="0"/>
                <a:ea typeface="Raleway" pitchFamily="34" charset="-122"/>
                <a:cs typeface="Raleway" pitchFamily="34" charset="-120"/>
              </a:rPr>
              <a:t>As the algorithm places digits, it can eliminate candidate digits from other cells, reducing the search space. This can significantly speed up the solving process.</a:t>
            </a:r>
            <a:endParaRPr lang="en-US" sz="1633" dirty="0"/>
          </a:p>
        </p:txBody>
      </p:sp>
      <p:sp>
        <p:nvSpPr>
          <p:cNvPr id="11" name="Shape 6"/>
          <p:cNvSpPr/>
          <p:nvPr/>
        </p:nvSpPr>
        <p:spPr>
          <a:xfrm>
            <a:off x="6212086" y="4980265"/>
            <a:ext cx="7692628" cy="2189202"/>
          </a:xfrm>
          <a:prstGeom prst="roundRect">
            <a:avLst>
              <a:gd name="adj" fmla="val 2841"/>
            </a:avLst>
          </a:prstGeom>
          <a:solidFill>
            <a:srgbClr val="2D3033"/>
          </a:solidFill>
          <a:ln/>
        </p:spPr>
        <p:txBody>
          <a:bodyPr/>
          <a:lstStyle/>
          <a:p>
            <a:endParaRPr lang="en-IN"/>
          </a:p>
        </p:txBody>
      </p:sp>
      <p:sp>
        <p:nvSpPr>
          <p:cNvPr id="12" name="Text 7"/>
          <p:cNvSpPr/>
          <p:nvPr/>
        </p:nvSpPr>
        <p:spPr>
          <a:xfrm>
            <a:off x="6419374" y="5187553"/>
            <a:ext cx="2591633" cy="323969"/>
          </a:xfrm>
          <a:prstGeom prst="rect">
            <a:avLst/>
          </a:prstGeom>
          <a:noFill/>
          <a:ln/>
        </p:spPr>
        <p:txBody>
          <a:bodyPr wrap="none" rtlCol="0" anchor="t"/>
          <a:lstStyle/>
          <a:p>
            <a:pPr marL="0" indent="0">
              <a:lnSpc>
                <a:spcPts val="2551"/>
              </a:lnSpc>
              <a:buNone/>
            </a:pPr>
            <a:r>
              <a:rPr lang="en-US" sz="2041" dirty="0">
                <a:solidFill>
                  <a:srgbClr val="AE8625"/>
                </a:solidFill>
                <a:latin typeface="Prata" pitchFamily="34" charset="0"/>
                <a:ea typeface="Prata" pitchFamily="34" charset="-122"/>
                <a:cs typeface="Prata" pitchFamily="34" charset="-120"/>
              </a:rPr>
              <a:t>Heuristics</a:t>
            </a:r>
            <a:endParaRPr lang="en-US" sz="2041" dirty="0"/>
          </a:p>
        </p:txBody>
      </p:sp>
      <p:sp>
        <p:nvSpPr>
          <p:cNvPr id="13" name="Text 8"/>
          <p:cNvSpPr/>
          <p:nvPr/>
        </p:nvSpPr>
        <p:spPr>
          <a:xfrm>
            <a:off x="6419374" y="5635823"/>
            <a:ext cx="7278053" cy="1326356"/>
          </a:xfrm>
          <a:prstGeom prst="rect">
            <a:avLst/>
          </a:prstGeom>
          <a:noFill/>
          <a:ln/>
        </p:spPr>
        <p:txBody>
          <a:bodyPr wrap="square" rtlCol="0" anchor="t"/>
          <a:lstStyle/>
          <a:p>
            <a:pPr marL="0" indent="0">
              <a:lnSpc>
                <a:spcPts val="2612"/>
              </a:lnSpc>
              <a:buNone/>
            </a:pPr>
            <a:r>
              <a:rPr lang="en-US" sz="1633" dirty="0">
                <a:solidFill>
                  <a:srgbClr val="CFCBBF"/>
                </a:solidFill>
                <a:latin typeface="Raleway" pitchFamily="34" charset="0"/>
                <a:ea typeface="Raleway" pitchFamily="34" charset="-122"/>
                <a:cs typeface="Raleway" pitchFamily="34" charset="-120"/>
              </a:rPr>
              <a:t>Heuristics are rules of thumb that can guide the algorithm toward promising choices. For example, the algorithm could prioritize cells with fewer candidate digits. This can help avoid unnecessary exploration of less likely branches.</a:t>
            </a:r>
            <a:endParaRPr lang="en-US" sz="16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4742" y="2815709"/>
            <a:ext cx="5044916" cy="2598182"/>
          </a:xfrm>
          <a:prstGeom prst="rect">
            <a:avLst/>
          </a:prstGeom>
        </p:spPr>
      </p:pic>
      <p:sp>
        <p:nvSpPr>
          <p:cNvPr id="6" name="Text 1"/>
          <p:cNvSpPr/>
          <p:nvPr/>
        </p:nvSpPr>
        <p:spPr>
          <a:xfrm>
            <a:off x="617934" y="769620"/>
            <a:ext cx="4607957" cy="551855"/>
          </a:xfrm>
          <a:prstGeom prst="rect">
            <a:avLst/>
          </a:prstGeom>
          <a:noFill/>
          <a:ln/>
        </p:spPr>
        <p:txBody>
          <a:bodyPr wrap="none" rtlCol="0" anchor="t"/>
          <a:lstStyle/>
          <a:p>
            <a:pPr marL="0" indent="0">
              <a:lnSpc>
                <a:spcPts val="4345"/>
              </a:lnSpc>
              <a:buNone/>
            </a:pPr>
            <a:r>
              <a:rPr lang="en-US" sz="3476" dirty="0">
                <a:solidFill>
                  <a:srgbClr val="AE8625"/>
                </a:solidFill>
                <a:latin typeface="Prata" pitchFamily="34" charset="0"/>
                <a:ea typeface="Prata" pitchFamily="34" charset="-122"/>
                <a:cs typeface="Prata" pitchFamily="34" charset="-120"/>
              </a:rPr>
              <a:t>User Interface Design</a:t>
            </a:r>
            <a:endParaRPr lang="en-US" sz="3476" dirty="0"/>
          </a:p>
        </p:txBody>
      </p:sp>
      <p:sp>
        <p:nvSpPr>
          <p:cNvPr id="7" name="Text 2"/>
          <p:cNvSpPr/>
          <p:nvPr/>
        </p:nvSpPr>
        <p:spPr>
          <a:xfrm>
            <a:off x="617934" y="1586270"/>
            <a:ext cx="7908131" cy="564833"/>
          </a:xfrm>
          <a:prstGeom prst="rect">
            <a:avLst/>
          </a:prstGeom>
          <a:noFill/>
          <a:ln/>
        </p:spPr>
        <p:txBody>
          <a:bodyPr wrap="square" rtlCol="0" anchor="t"/>
          <a:lstStyle/>
          <a:p>
            <a:pPr marL="0" indent="0">
              <a:lnSpc>
                <a:spcPts val="2225"/>
              </a:lnSpc>
              <a:buNone/>
            </a:pPr>
            <a:r>
              <a:rPr lang="en-US" sz="1390" dirty="0">
                <a:solidFill>
                  <a:srgbClr val="CFCBBF"/>
                </a:solidFill>
                <a:latin typeface="Raleway" pitchFamily="34" charset="0"/>
                <a:ea typeface="Raleway" pitchFamily="34" charset="-122"/>
                <a:cs typeface="Raleway" pitchFamily="34" charset="-120"/>
              </a:rPr>
              <a:t>The user interface is designed for ease of use and to provide a clear and engaging visualization of the solving process. It features a clean and modern design with intuitive controls.</a:t>
            </a:r>
            <a:endParaRPr lang="en-US" sz="1390" dirty="0"/>
          </a:p>
        </p:txBody>
      </p:sp>
      <p:sp>
        <p:nvSpPr>
          <p:cNvPr id="8" name="Shape 3"/>
          <p:cNvSpPr/>
          <p:nvPr/>
        </p:nvSpPr>
        <p:spPr>
          <a:xfrm>
            <a:off x="617934" y="2548295"/>
            <a:ext cx="397193" cy="397193"/>
          </a:xfrm>
          <a:prstGeom prst="roundRect">
            <a:avLst>
              <a:gd name="adj" fmla="val 13337"/>
            </a:avLst>
          </a:prstGeom>
          <a:solidFill>
            <a:srgbClr val="2D3033"/>
          </a:solidFill>
          <a:ln/>
        </p:spPr>
        <p:txBody>
          <a:bodyPr/>
          <a:lstStyle/>
          <a:p>
            <a:endParaRPr lang="en-IN"/>
          </a:p>
        </p:txBody>
      </p:sp>
      <p:sp>
        <p:nvSpPr>
          <p:cNvPr id="9" name="Text 4"/>
          <p:cNvSpPr/>
          <p:nvPr/>
        </p:nvSpPr>
        <p:spPr>
          <a:xfrm>
            <a:off x="770811" y="2614374"/>
            <a:ext cx="91440" cy="264914"/>
          </a:xfrm>
          <a:prstGeom prst="rect">
            <a:avLst/>
          </a:prstGeom>
          <a:noFill/>
          <a:ln/>
        </p:spPr>
        <p:txBody>
          <a:bodyPr wrap="none" rtlCol="0" anchor="t"/>
          <a:lstStyle/>
          <a:p>
            <a:pPr marL="0" indent="0" algn="ctr">
              <a:lnSpc>
                <a:spcPts val="2086"/>
              </a:lnSpc>
              <a:buNone/>
            </a:pPr>
            <a:r>
              <a:rPr lang="en-US" sz="2086" dirty="0">
                <a:solidFill>
                  <a:srgbClr val="AE8625"/>
                </a:solidFill>
                <a:latin typeface="Prata" pitchFamily="34" charset="0"/>
                <a:ea typeface="Prata" pitchFamily="34" charset="-122"/>
                <a:cs typeface="Prata" pitchFamily="34" charset="-120"/>
              </a:rPr>
              <a:t>1</a:t>
            </a:r>
            <a:endParaRPr lang="en-US" sz="2086" dirty="0"/>
          </a:p>
        </p:txBody>
      </p:sp>
      <p:sp>
        <p:nvSpPr>
          <p:cNvPr id="10" name="Text 5"/>
          <p:cNvSpPr/>
          <p:nvPr/>
        </p:nvSpPr>
        <p:spPr>
          <a:xfrm>
            <a:off x="1191697" y="2548295"/>
            <a:ext cx="2207181" cy="275868"/>
          </a:xfrm>
          <a:prstGeom prst="rect">
            <a:avLst/>
          </a:prstGeom>
          <a:noFill/>
          <a:ln/>
        </p:spPr>
        <p:txBody>
          <a:bodyPr wrap="none" rtlCol="0" anchor="t"/>
          <a:lstStyle/>
          <a:p>
            <a:pPr marL="0" indent="0">
              <a:lnSpc>
                <a:spcPts val="2173"/>
              </a:lnSpc>
              <a:buNone/>
            </a:pPr>
            <a:r>
              <a:rPr lang="en-US" sz="1738" dirty="0">
                <a:solidFill>
                  <a:srgbClr val="AE8625"/>
                </a:solidFill>
                <a:latin typeface="Prata" pitchFamily="34" charset="0"/>
                <a:ea typeface="Prata" pitchFamily="34" charset="-122"/>
                <a:cs typeface="Prata" pitchFamily="34" charset="-120"/>
              </a:rPr>
              <a:t>Input Puzzle</a:t>
            </a:r>
            <a:endParaRPr lang="en-US" sz="1738" dirty="0"/>
          </a:p>
        </p:txBody>
      </p:sp>
      <p:sp>
        <p:nvSpPr>
          <p:cNvPr id="11" name="Text 6"/>
          <p:cNvSpPr/>
          <p:nvPr/>
        </p:nvSpPr>
        <p:spPr>
          <a:xfrm>
            <a:off x="1191697" y="2930009"/>
            <a:ext cx="7334369" cy="564833"/>
          </a:xfrm>
          <a:prstGeom prst="rect">
            <a:avLst/>
          </a:prstGeom>
          <a:noFill/>
          <a:ln/>
        </p:spPr>
        <p:txBody>
          <a:bodyPr wrap="square" rtlCol="0" anchor="t"/>
          <a:lstStyle/>
          <a:p>
            <a:pPr marL="0" indent="0">
              <a:lnSpc>
                <a:spcPts val="2225"/>
              </a:lnSpc>
              <a:buNone/>
            </a:pPr>
            <a:r>
              <a:rPr lang="en-US" sz="1390" dirty="0">
                <a:solidFill>
                  <a:srgbClr val="CFCBBF"/>
                </a:solidFill>
                <a:latin typeface="Raleway" pitchFamily="34" charset="0"/>
                <a:ea typeface="Raleway" pitchFamily="34" charset="-122"/>
                <a:cs typeface="Raleway" pitchFamily="34" charset="-120"/>
              </a:rPr>
              <a:t>A user-friendly interface allows you to enter your Sudoku puzzle or choose from a set of pre-defined puzzles.</a:t>
            </a:r>
            <a:endParaRPr lang="en-US" sz="1390" dirty="0"/>
          </a:p>
        </p:txBody>
      </p:sp>
      <p:sp>
        <p:nvSpPr>
          <p:cNvPr id="12" name="Shape 7"/>
          <p:cNvSpPr/>
          <p:nvPr/>
        </p:nvSpPr>
        <p:spPr>
          <a:xfrm>
            <a:off x="617934" y="3870008"/>
            <a:ext cx="397193" cy="397193"/>
          </a:xfrm>
          <a:prstGeom prst="roundRect">
            <a:avLst>
              <a:gd name="adj" fmla="val 13337"/>
            </a:avLst>
          </a:prstGeom>
          <a:solidFill>
            <a:srgbClr val="2D3033"/>
          </a:solidFill>
          <a:ln/>
        </p:spPr>
        <p:txBody>
          <a:bodyPr/>
          <a:lstStyle/>
          <a:p>
            <a:endParaRPr lang="en-IN"/>
          </a:p>
        </p:txBody>
      </p:sp>
      <p:sp>
        <p:nvSpPr>
          <p:cNvPr id="13" name="Text 8"/>
          <p:cNvSpPr/>
          <p:nvPr/>
        </p:nvSpPr>
        <p:spPr>
          <a:xfrm>
            <a:off x="735330" y="3936087"/>
            <a:ext cx="162401" cy="264914"/>
          </a:xfrm>
          <a:prstGeom prst="rect">
            <a:avLst/>
          </a:prstGeom>
          <a:noFill/>
          <a:ln/>
        </p:spPr>
        <p:txBody>
          <a:bodyPr wrap="none" rtlCol="0" anchor="t"/>
          <a:lstStyle/>
          <a:p>
            <a:pPr marL="0" indent="0" algn="ctr">
              <a:lnSpc>
                <a:spcPts val="2086"/>
              </a:lnSpc>
              <a:buNone/>
            </a:pPr>
            <a:r>
              <a:rPr lang="en-US" sz="2086" dirty="0">
                <a:solidFill>
                  <a:srgbClr val="AE8625"/>
                </a:solidFill>
                <a:latin typeface="Prata" pitchFamily="34" charset="0"/>
                <a:ea typeface="Prata" pitchFamily="34" charset="-122"/>
                <a:cs typeface="Prata" pitchFamily="34" charset="-120"/>
              </a:rPr>
              <a:t>2</a:t>
            </a:r>
            <a:endParaRPr lang="en-US" sz="2086" dirty="0"/>
          </a:p>
        </p:txBody>
      </p:sp>
      <p:sp>
        <p:nvSpPr>
          <p:cNvPr id="14" name="Text 9"/>
          <p:cNvSpPr/>
          <p:nvPr/>
        </p:nvSpPr>
        <p:spPr>
          <a:xfrm>
            <a:off x="1191697" y="3870008"/>
            <a:ext cx="2324814" cy="275868"/>
          </a:xfrm>
          <a:prstGeom prst="rect">
            <a:avLst/>
          </a:prstGeom>
          <a:noFill/>
          <a:ln/>
        </p:spPr>
        <p:txBody>
          <a:bodyPr wrap="none" rtlCol="0" anchor="t"/>
          <a:lstStyle/>
          <a:p>
            <a:pPr marL="0" indent="0">
              <a:lnSpc>
                <a:spcPts val="2173"/>
              </a:lnSpc>
              <a:buNone/>
            </a:pPr>
            <a:r>
              <a:rPr lang="en-US" sz="1738" dirty="0">
                <a:solidFill>
                  <a:srgbClr val="AE8625"/>
                </a:solidFill>
                <a:latin typeface="Prata" pitchFamily="34" charset="0"/>
                <a:ea typeface="Prata" pitchFamily="34" charset="-122"/>
                <a:cs typeface="Prata" pitchFamily="34" charset="-120"/>
              </a:rPr>
              <a:t>Visualization Controls</a:t>
            </a:r>
            <a:endParaRPr lang="en-US" sz="1738" dirty="0"/>
          </a:p>
        </p:txBody>
      </p:sp>
      <p:sp>
        <p:nvSpPr>
          <p:cNvPr id="15" name="Text 10"/>
          <p:cNvSpPr/>
          <p:nvPr/>
        </p:nvSpPr>
        <p:spPr>
          <a:xfrm>
            <a:off x="1191697" y="4251722"/>
            <a:ext cx="7334369" cy="564833"/>
          </a:xfrm>
          <a:prstGeom prst="rect">
            <a:avLst/>
          </a:prstGeom>
          <a:noFill/>
          <a:ln/>
        </p:spPr>
        <p:txBody>
          <a:bodyPr wrap="square" rtlCol="0" anchor="t"/>
          <a:lstStyle/>
          <a:p>
            <a:pPr marL="0" indent="0">
              <a:lnSpc>
                <a:spcPts val="2225"/>
              </a:lnSpc>
              <a:buNone/>
            </a:pPr>
            <a:r>
              <a:rPr lang="en-US" sz="1390" dirty="0">
                <a:solidFill>
                  <a:srgbClr val="CFCBBF"/>
                </a:solidFill>
                <a:latin typeface="Raleway" pitchFamily="34" charset="0"/>
                <a:ea typeface="Raleway" pitchFamily="34" charset="-122"/>
                <a:cs typeface="Raleway" pitchFamily="34" charset="-120"/>
              </a:rPr>
              <a:t>Buttons for play, pause, step forward, rewind, and speed control allow you to interact with the visualization.</a:t>
            </a:r>
            <a:endParaRPr lang="en-US" sz="1390" dirty="0"/>
          </a:p>
        </p:txBody>
      </p:sp>
      <p:sp>
        <p:nvSpPr>
          <p:cNvPr id="16" name="Shape 11"/>
          <p:cNvSpPr/>
          <p:nvPr/>
        </p:nvSpPr>
        <p:spPr>
          <a:xfrm>
            <a:off x="617934" y="5191720"/>
            <a:ext cx="397193" cy="397193"/>
          </a:xfrm>
          <a:prstGeom prst="roundRect">
            <a:avLst>
              <a:gd name="adj" fmla="val 13337"/>
            </a:avLst>
          </a:prstGeom>
          <a:solidFill>
            <a:srgbClr val="2D3033"/>
          </a:solidFill>
          <a:ln/>
        </p:spPr>
        <p:txBody>
          <a:bodyPr/>
          <a:lstStyle/>
          <a:p>
            <a:endParaRPr lang="en-IN"/>
          </a:p>
        </p:txBody>
      </p:sp>
      <p:sp>
        <p:nvSpPr>
          <p:cNvPr id="17" name="Text 12"/>
          <p:cNvSpPr/>
          <p:nvPr/>
        </p:nvSpPr>
        <p:spPr>
          <a:xfrm>
            <a:off x="734378" y="5257800"/>
            <a:ext cx="164187" cy="264914"/>
          </a:xfrm>
          <a:prstGeom prst="rect">
            <a:avLst/>
          </a:prstGeom>
          <a:noFill/>
          <a:ln/>
        </p:spPr>
        <p:txBody>
          <a:bodyPr wrap="none" rtlCol="0" anchor="t"/>
          <a:lstStyle/>
          <a:p>
            <a:pPr marL="0" indent="0" algn="ctr">
              <a:lnSpc>
                <a:spcPts val="2086"/>
              </a:lnSpc>
              <a:buNone/>
            </a:pPr>
            <a:r>
              <a:rPr lang="en-US" sz="2086" dirty="0">
                <a:solidFill>
                  <a:srgbClr val="AE8625"/>
                </a:solidFill>
                <a:latin typeface="Prata" pitchFamily="34" charset="0"/>
                <a:ea typeface="Prata" pitchFamily="34" charset="-122"/>
                <a:cs typeface="Prata" pitchFamily="34" charset="-120"/>
              </a:rPr>
              <a:t>3</a:t>
            </a:r>
            <a:endParaRPr lang="en-US" sz="2086" dirty="0"/>
          </a:p>
        </p:txBody>
      </p:sp>
      <p:sp>
        <p:nvSpPr>
          <p:cNvPr id="18" name="Text 13"/>
          <p:cNvSpPr/>
          <p:nvPr/>
        </p:nvSpPr>
        <p:spPr>
          <a:xfrm>
            <a:off x="1191697" y="5191720"/>
            <a:ext cx="2207181" cy="275868"/>
          </a:xfrm>
          <a:prstGeom prst="rect">
            <a:avLst/>
          </a:prstGeom>
          <a:noFill/>
          <a:ln/>
        </p:spPr>
        <p:txBody>
          <a:bodyPr wrap="none" rtlCol="0" anchor="t"/>
          <a:lstStyle/>
          <a:p>
            <a:pPr marL="0" indent="0">
              <a:lnSpc>
                <a:spcPts val="2173"/>
              </a:lnSpc>
              <a:buNone/>
            </a:pPr>
            <a:r>
              <a:rPr lang="en-US" sz="1738" dirty="0">
                <a:solidFill>
                  <a:srgbClr val="AE8625"/>
                </a:solidFill>
                <a:latin typeface="Prata" pitchFamily="34" charset="0"/>
                <a:ea typeface="Prata" pitchFamily="34" charset="-122"/>
                <a:cs typeface="Prata" pitchFamily="34" charset="-120"/>
              </a:rPr>
              <a:t>Visual Feedback</a:t>
            </a:r>
            <a:endParaRPr lang="en-US" sz="1738" dirty="0"/>
          </a:p>
        </p:txBody>
      </p:sp>
      <p:sp>
        <p:nvSpPr>
          <p:cNvPr id="19" name="Text 14"/>
          <p:cNvSpPr/>
          <p:nvPr/>
        </p:nvSpPr>
        <p:spPr>
          <a:xfrm>
            <a:off x="1191697" y="5573435"/>
            <a:ext cx="7334369" cy="564833"/>
          </a:xfrm>
          <a:prstGeom prst="rect">
            <a:avLst/>
          </a:prstGeom>
          <a:noFill/>
          <a:ln/>
        </p:spPr>
        <p:txBody>
          <a:bodyPr wrap="square" rtlCol="0" anchor="t"/>
          <a:lstStyle/>
          <a:p>
            <a:pPr marL="0" indent="0">
              <a:lnSpc>
                <a:spcPts val="2225"/>
              </a:lnSpc>
              <a:buNone/>
            </a:pPr>
            <a:r>
              <a:rPr lang="en-US" sz="1390" dirty="0">
                <a:solidFill>
                  <a:srgbClr val="CFCBBF"/>
                </a:solidFill>
                <a:latin typeface="Raleway" pitchFamily="34" charset="0"/>
                <a:ea typeface="Raleway" pitchFamily="34" charset="-122"/>
                <a:cs typeface="Raleway" pitchFamily="34" charset="-120"/>
              </a:rPr>
              <a:t>Clear visual feedback is provided throughout the solving process, highlighting candidate digits, placed digits, and any errors.</a:t>
            </a:r>
            <a:endParaRPr lang="en-US" sz="1390" dirty="0"/>
          </a:p>
        </p:txBody>
      </p:sp>
      <p:sp>
        <p:nvSpPr>
          <p:cNvPr id="20" name="Shape 15"/>
          <p:cNvSpPr/>
          <p:nvPr/>
        </p:nvSpPr>
        <p:spPr>
          <a:xfrm>
            <a:off x="617934" y="6513433"/>
            <a:ext cx="397193" cy="397193"/>
          </a:xfrm>
          <a:prstGeom prst="roundRect">
            <a:avLst>
              <a:gd name="adj" fmla="val 13337"/>
            </a:avLst>
          </a:prstGeom>
          <a:solidFill>
            <a:srgbClr val="2D3033"/>
          </a:solidFill>
          <a:ln/>
        </p:spPr>
        <p:txBody>
          <a:bodyPr/>
          <a:lstStyle/>
          <a:p>
            <a:endParaRPr lang="en-IN"/>
          </a:p>
        </p:txBody>
      </p:sp>
      <p:sp>
        <p:nvSpPr>
          <p:cNvPr id="21" name="Text 16"/>
          <p:cNvSpPr/>
          <p:nvPr/>
        </p:nvSpPr>
        <p:spPr>
          <a:xfrm>
            <a:off x="739021" y="6579513"/>
            <a:ext cx="155019" cy="264914"/>
          </a:xfrm>
          <a:prstGeom prst="rect">
            <a:avLst/>
          </a:prstGeom>
          <a:noFill/>
          <a:ln/>
        </p:spPr>
        <p:txBody>
          <a:bodyPr wrap="none" rtlCol="0" anchor="t"/>
          <a:lstStyle/>
          <a:p>
            <a:pPr marL="0" indent="0" algn="ctr">
              <a:lnSpc>
                <a:spcPts val="2086"/>
              </a:lnSpc>
              <a:buNone/>
            </a:pPr>
            <a:r>
              <a:rPr lang="en-US" sz="2086" dirty="0">
                <a:solidFill>
                  <a:srgbClr val="AE8625"/>
                </a:solidFill>
                <a:latin typeface="Prata" pitchFamily="34" charset="0"/>
                <a:ea typeface="Prata" pitchFamily="34" charset="-122"/>
                <a:cs typeface="Prata" pitchFamily="34" charset="-120"/>
              </a:rPr>
              <a:t>4</a:t>
            </a:r>
            <a:endParaRPr lang="en-US" sz="2086" dirty="0"/>
          </a:p>
        </p:txBody>
      </p:sp>
      <p:sp>
        <p:nvSpPr>
          <p:cNvPr id="22" name="Text 17"/>
          <p:cNvSpPr/>
          <p:nvPr/>
        </p:nvSpPr>
        <p:spPr>
          <a:xfrm>
            <a:off x="1191697" y="6513433"/>
            <a:ext cx="2207181" cy="275868"/>
          </a:xfrm>
          <a:prstGeom prst="rect">
            <a:avLst/>
          </a:prstGeom>
          <a:noFill/>
          <a:ln/>
        </p:spPr>
        <p:txBody>
          <a:bodyPr wrap="none" rtlCol="0" anchor="t"/>
          <a:lstStyle/>
          <a:p>
            <a:pPr marL="0" indent="0">
              <a:lnSpc>
                <a:spcPts val="2173"/>
              </a:lnSpc>
              <a:buNone/>
            </a:pPr>
            <a:r>
              <a:rPr lang="en-US" sz="1738" dirty="0">
                <a:solidFill>
                  <a:srgbClr val="AE8625"/>
                </a:solidFill>
                <a:latin typeface="Prata" pitchFamily="34" charset="0"/>
                <a:ea typeface="Prata" pitchFamily="34" charset="-122"/>
                <a:cs typeface="Prata" pitchFamily="34" charset="-120"/>
              </a:rPr>
              <a:t>Solution Display</a:t>
            </a:r>
            <a:endParaRPr lang="en-US" sz="1738" dirty="0"/>
          </a:p>
        </p:txBody>
      </p:sp>
      <p:sp>
        <p:nvSpPr>
          <p:cNvPr id="23" name="Text 18"/>
          <p:cNvSpPr/>
          <p:nvPr/>
        </p:nvSpPr>
        <p:spPr>
          <a:xfrm>
            <a:off x="1191697" y="6895148"/>
            <a:ext cx="7334369" cy="564833"/>
          </a:xfrm>
          <a:prstGeom prst="rect">
            <a:avLst/>
          </a:prstGeom>
          <a:noFill/>
          <a:ln/>
        </p:spPr>
        <p:txBody>
          <a:bodyPr wrap="square" rtlCol="0" anchor="t"/>
          <a:lstStyle/>
          <a:p>
            <a:pPr marL="0" indent="0">
              <a:lnSpc>
                <a:spcPts val="2225"/>
              </a:lnSpc>
              <a:buNone/>
            </a:pPr>
            <a:r>
              <a:rPr lang="en-US" sz="1390" dirty="0">
                <a:solidFill>
                  <a:srgbClr val="CFCBBF"/>
                </a:solidFill>
                <a:latin typeface="Raleway" pitchFamily="34" charset="0"/>
                <a:ea typeface="Raleway" pitchFamily="34" charset="-122"/>
                <a:cs typeface="Raleway" pitchFamily="34" charset="-120"/>
              </a:rPr>
              <a:t>Once the puzzle is solved, the complete solution is displayed with the steps taken by the algorithm.</a:t>
            </a:r>
            <a:endParaRPr lang="en-US" sz="139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996</Words>
  <Application>Microsoft Office PowerPoint</Application>
  <PresentationFormat>Custom</PresentationFormat>
  <Paragraphs>105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neeraj mahato</cp:lastModifiedBy>
  <cp:revision>2</cp:revision>
  <dcterms:created xsi:type="dcterms:W3CDTF">2024-07-11T08:02:14Z</dcterms:created>
  <dcterms:modified xsi:type="dcterms:W3CDTF">2024-07-11T08:07:51Z</dcterms:modified>
</cp:coreProperties>
</file>